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71" r:id="rId4"/>
    <p:sldId id="259" r:id="rId5"/>
    <p:sldId id="265" r:id="rId6"/>
    <p:sldId id="266" r:id="rId7"/>
    <p:sldId id="267" r:id="rId8"/>
    <p:sldId id="268" r:id="rId9"/>
    <p:sldId id="269" r:id="rId10"/>
    <p:sldId id="262" r:id="rId11"/>
    <p:sldId id="263" r:id="rId12"/>
    <p:sldId id="264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386D7-FEE9-44B6-832E-2A37EFCDDF5F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5F801-7465-4A3E-B69A-3D4BA013B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9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200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2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1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87662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418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50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2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4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5850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490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939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412776"/>
            <a:ext cx="6696744" cy="374441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 закрепить правильное звукопроизношение.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Занятия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домашних условиях</a:t>
            </a:r>
          </a:p>
        </p:txBody>
      </p:sp>
    </p:spTree>
    <p:extLst>
      <p:ext uri="{BB962C8B-B14F-4D97-AF65-F5344CB8AC3E}">
        <p14:creationId xmlns:p14="http://schemas.microsoft.com/office/powerpoint/2010/main" val="1287707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7"/>
            <a:ext cx="7571184" cy="5112568"/>
          </a:xfrm>
        </p:spPr>
        <p:txBody>
          <a:bodyPr>
            <a:normAutofit fontScale="85000" lnSpcReduction="20000"/>
          </a:bodyPr>
          <a:lstStyle/>
          <a:p>
            <a:pPr lvl="0" algn="ctr"/>
            <a:r>
              <a:rPr lang="ru-RU" sz="6000" b="1" u="sng" dirty="0">
                <a:solidFill>
                  <a:prstClr val="black"/>
                </a:solidFill>
                <a:latin typeface="Times New Roman"/>
                <a:ea typeface="Times New Roman"/>
              </a:rPr>
              <a:t>«</a:t>
            </a:r>
            <a:r>
              <a:rPr lang="ru-RU" sz="6000" b="1" u="sng" dirty="0" err="1">
                <a:solidFill>
                  <a:prstClr val="black"/>
                </a:solidFill>
                <a:latin typeface="Times New Roman"/>
                <a:ea typeface="Times New Roman"/>
              </a:rPr>
              <a:t>Чистоговорки</a:t>
            </a:r>
            <a:r>
              <a:rPr lang="ru-RU" sz="6000" b="1" u="sng" dirty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  <a:endParaRPr lang="ru-RU" b="1" dirty="0">
              <a:latin typeface="Times New Roman"/>
              <a:ea typeface="Times New Roman"/>
            </a:endParaRPr>
          </a:p>
          <a:p>
            <a:pPr marL="695325" algn="ctr">
              <a:lnSpc>
                <a:spcPct val="150000"/>
              </a:lnSpc>
            </a:pPr>
            <a:r>
              <a:rPr lang="ru-RU" b="1" dirty="0">
                <a:latin typeface="Times New Roman"/>
                <a:ea typeface="Times New Roman"/>
              </a:rPr>
              <a:t>Звуки «Р», «Р`»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На дворе трава, на траве дрова, у дров детвора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Повтори без запинки: на осинке росинки</a:t>
            </a:r>
            <a:r>
              <a:rPr lang="ru-RU" b="1" i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засверкали утром перламутром. 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Тридцать три вагона в ряд тараторят, тарахтят.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Шёл Егорка по пригорку и учил скороговорку.</a:t>
            </a:r>
            <a:endParaRPr lang="ru-RU" sz="3600" dirty="0">
              <a:latin typeface="Times New Roman"/>
              <a:ea typeface="Times New Roman"/>
            </a:endParaRPr>
          </a:p>
          <a:p>
            <a:pPr marL="400050" algn="ctr">
              <a:lnSpc>
                <a:spcPct val="150000"/>
              </a:lnSpc>
            </a:pPr>
            <a:r>
              <a:rPr lang="ru-RU" b="1" dirty="0">
                <a:latin typeface="Times New Roman"/>
                <a:ea typeface="Times New Roman"/>
              </a:rPr>
              <a:t>Звук «Л»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У ёлки иголки колки.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Дятел дуб долбил да не до долбил.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Мила искала булавку, а булавка упала под лавку.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Кот молоко лакал, а Слава булку в молоко макал.</a:t>
            </a:r>
            <a:endParaRPr lang="ru-RU" sz="3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15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8640"/>
            <a:ext cx="7499176" cy="5937523"/>
          </a:xfrm>
        </p:spPr>
        <p:txBody>
          <a:bodyPr>
            <a:normAutofit/>
          </a:bodyPr>
          <a:lstStyle/>
          <a:p>
            <a:pPr marL="400050" algn="ctr">
              <a:lnSpc>
                <a:spcPct val="150000"/>
              </a:lnSpc>
            </a:pPr>
            <a:r>
              <a:rPr lang="ru-RU" b="1" dirty="0">
                <a:latin typeface="Times New Roman"/>
                <a:ea typeface="Times New Roman"/>
              </a:rPr>
              <a:t>Звуки «С», «С`»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Я несу суп-суп. А кому? Псу-псу.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У Сени и Сани в сетях сом с усами.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Ест киска суп из миски, сыта киска – пуста миска.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Снег засыпал стайку сосен, это вовсе вам не осень.</a:t>
            </a:r>
            <a:endParaRPr lang="ru-RU" sz="3600" dirty="0">
              <a:latin typeface="Times New Roman"/>
              <a:ea typeface="Times New Roman"/>
            </a:endParaRPr>
          </a:p>
          <a:p>
            <a:pPr marL="400050" algn="ctr">
              <a:lnSpc>
                <a:spcPct val="150000"/>
              </a:lnSpc>
            </a:pPr>
            <a:r>
              <a:rPr lang="ru-RU" b="1" dirty="0">
                <a:latin typeface="Times New Roman"/>
                <a:ea typeface="Times New Roman"/>
              </a:rPr>
              <a:t>Звуки «З», «З`»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У зайки </a:t>
            </a:r>
            <a:r>
              <a:rPr lang="ru-RU" dirty="0" err="1">
                <a:latin typeface="Times New Roman"/>
                <a:ea typeface="Times New Roman"/>
              </a:rPr>
              <a:t>Бубы</a:t>
            </a:r>
            <a:r>
              <a:rPr lang="ru-RU" dirty="0">
                <a:latin typeface="Times New Roman"/>
                <a:ea typeface="Times New Roman"/>
              </a:rPr>
              <a:t> заболели зубы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Зимним утром от мороза</a:t>
            </a:r>
            <a:r>
              <a:rPr lang="ru-RU" i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на заре звенят берёзы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На берёзе стрекоза – изумрудные глаза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097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7"/>
            <a:ext cx="7571184" cy="5184576"/>
          </a:xfrm>
        </p:spPr>
        <p:txBody>
          <a:bodyPr>
            <a:normAutofit fontScale="85000" lnSpcReduction="10000"/>
          </a:bodyPr>
          <a:lstStyle/>
          <a:p>
            <a:pPr marL="400050" algn="ctr">
              <a:lnSpc>
                <a:spcPct val="150000"/>
              </a:lnSpc>
            </a:pPr>
            <a:r>
              <a:rPr lang="ru-RU" b="1" dirty="0">
                <a:latin typeface="Times New Roman"/>
                <a:ea typeface="Times New Roman"/>
              </a:rPr>
              <a:t>Звуки «Ш», «Ж»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Жужжит над жимолостью жук, тяжелый на жуке кожух.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Ежата с ежами на ужин бежали.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Шапка, да шубка – вот и весь Мишутка.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Шесть мышат в шалаше шуршат.</a:t>
            </a:r>
            <a:endParaRPr lang="ru-RU" sz="3600" dirty="0">
              <a:latin typeface="Times New Roman"/>
              <a:ea typeface="Times New Roman"/>
            </a:endParaRPr>
          </a:p>
          <a:p>
            <a:pPr marL="400050" algn="ctr">
              <a:lnSpc>
                <a:spcPct val="150000"/>
              </a:lnSpc>
            </a:pPr>
            <a:r>
              <a:rPr lang="ru-RU" b="1" dirty="0">
                <a:latin typeface="Times New Roman"/>
                <a:ea typeface="Times New Roman"/>
              </a:rPr>
              <a:t>Звук «Щ»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Три щенка щека к щеке, щиплют щетку в уголке.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В березовой роще, в чернеющей чащ и спрятаться проще и ягоды слаще.</a:t>
            </a:r>
            <a:endParaRPr lang="ru-RU" sz="3600" dirty="0">
              <a:latin typeface="Times New Roman"/>
              <a:ea typeface="Times New Roman"/>
            </a:endParaRPr>
          </a:p>
          <a:p>
            <a:pPr marL="400050" algn="ctr">
              <a:lnSpc>
                <a:spcPct val="150000"/>
              </a:lnSpc>
            </a:pPr>
            <a:r>
              <a:rPr lang="ru-RU" b="1" dirty="0">
                <a:latin typeface="Times New Roman"/>
                <a:ea typeface="Times New Roman"/>
              </a:rPr>
              <a:t>Звук «Ч»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Черепаха, не скучая, час сидит за чашкой </a:t>
            </a:r>
            <a:r>
              <a:rPr lang="ru-RU" dirty="0" err="1">
                <a:latin typeface="Times New Roman"/>
                <a:ea typeface="Times New Roman"/>
              </a:rPr>
              <a:t>ча</a:t>
            </a:r>
            <a:endParaRPr lang="ru-RU" sz="18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Шубка овечки теплей любой печки.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54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ru-RU" b="1" dirty="0"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ru-RU" b="1" dirty="0"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ru-RU" sz="4400" b="1" dirty="0"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400" b="1" dirty="0">
                <a:latin typeface="Times New Roman"/>
                <a:ea typeface="Times New Roman"/>
              </a:rPr>
              <a:t>Желаю вам успехов!</a:t>
            </a:r>
            <a:endParaRPr lang="ru-RU" sz="4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03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000" b="1" i="1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4000" b="1" dirty="0">
                <a:solidFill>
                  <a:prstClr val="black"/>
                </a:solidFill>
                <a:latin typeface="Times New Roman"/>
                <a:ea typeface="Times New Roman"/>
              </a:rPr>
              <a:t>Планируя занятия, помните, что</a:t>
            </a:r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  <a:br>
              <a:rPr lang="ru-RU" sz="43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994" y="2276872"/>
            <a:ext cx="7633742" cy="3917032"/>
          </a:xfrm>
        </p:spPr>
        <p:txBody>
          <a:bodyPr>
            <a:normAutofit fontScale="85000" lnSpcReduction="10000"/>
          </a:bodyPr>
          <a:lstStyle/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Занятия должны быть систематическими;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Правильно выбирайте время для занятий;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Старайтесь закончить игру до того, как ребёнок сам об этом попросит;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Ваш ребёнок нуждается в похвале и поддержке;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Главные помощники в общении с ребёнком – терпение, выдержка, доброжелательность; </a:t>
            </a: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Обязательно начинайте с простых, посильных даже для ребёнка заданий, усложняйте постепенно;</a:t>
            </a:r>
          </a:p>
          <a:p>
            <a:pPr lvl="0" algn="just">
              <a:lnSpc>
                <a:spcPct val="150000"/>
              </a:lnSpc>
              <a:buFont typeface="Symbol"/>
              <a:buChar char="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Не торопите его, дайте время подумать. 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388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Последовательность работы по автоматизации звукопроизношения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564904"/>
            <a:ext cx="8229600" cy="38450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автоматизация звука в слогах (прямых, обратных, со стечением согласных);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автоматизация звука в словах (в начале, в середине, в конце);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автоматизация звука в предложении;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автоматизация звука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чистоговорках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стихах;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автоматизация звуков в коротких, потом длинных рассказах;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автоматизация звуков в разговорной речи.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8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4307"/>
            <a:ext cx="8507288" cy="151216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Игровые приемы для автоматизации звуков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5"/>
            <a:ext cx="7725544" cy="4032448"/>
          </a:xfrm>
        </p:spPr>
        <p:txBody>
          <a:bodyPr numCol="1">
            <a:no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«Карусель»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«Лото»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«Один и много»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«Назови и перепрыгни»</a:t>
            </a:r>
          </a:p>
          <a:p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«Звук потерялся»</a:t>
            </a:r>
          </a:p>
          <a:p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«Назови маленький предмет»</a:t>
            </a:r>
          </a:p>
          <a:p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«Доскажи словечко»</a:t>
            </a:r>
          </a:p>
          <a:p>
            <a:endParaRPr lang="ru-RU" sz="20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8165"/>
            <a:ext cx="3528392" cy="344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59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43192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«Где спрятался звук»</a:t>
            </a:r>
            <a:b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05000"/>
            <a:ext cx="757175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07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«Проложи маршрут»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465923" cy="514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93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«Четвёртый лишний»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438400"/>
            <a:ext cx="79533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26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«Назови где?»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46253"/>
            <a:ext cx="6209506" cy="507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64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/>
              <a:t>Нужные вещи»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47788"/>
            <a:ext cx="748665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93139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105</TotalTime>
  <Words>470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Corbel</vt:lpstr>
      <vt:lpstr>Gill Sans MT</vt:lpstr>
      <vt:lpstr>Impact</vt:lpstr>
      <vt:lpstr>Symbol</vt:lpstr>
      <vt:lpstr>Times New Roman</vt:lpstr>
      <vt:lpstr>Эмблема</vt:lpstr>
      <vt:lpstr>Как закрепить правильное звукопроизношение. Занятия  в домашних условиях</vt:lpstr>
      <vt:lpstr> Планируя занятия, помните, что: </vt:lpstr>
      <vt:lpstr>Последовательность работы по автоматизации звукопроизношения</vt:lpstr>
      <vt:lpstr>Игровые приемы для автоматизации звуков</vt:lpstr>
      <vt:lpstr>«Где спрятался звук» </vt:lpstr>
      <vt:lpstr>«Проложи маршрут»</vt:lpstr>
      <vt:lpstr>«Четвёртый лишний»</vt:lpstr>
      <vt:lpstr>«Назови где?»</vt:lpstr>
      <vt:lpstr>«Нужные вещи»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закрепить правильное звукопроизношение</dc:title>
  <dc:creator>User</dc:creator>
  <cp:lastModifiedBy>User</cp:lastModifiedBy>
  <cp:revision>15</cp:revision>
  <dcterms:created xsi:type="dcterms:W3CDTF">2021-02-18T04:41:29Z</dcterms:created>
  <dcterms:modified xsi:type="dcterms:W3CDTF">2024-05-22T02:18:59Z</dcterms:modified>
</cp:coreProperties>
</file>