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70" r:id="rId9"/>
    <p:sldId id="265" r:id="rId10"/>
    <p:sldId id="266" r:id="rId11"/>
    <p:sldId id="267" r:id="rId12"/>
    <p:sldId id="273" r:id="rId13"/>
    <p:sldId id="268" r:id="rId14"/>
    <p:sldId id="274" r:id="rId15"/>
    <p:sldId id="269" r:id="rId16"/>
    <p:sldId id="272" r:id="rId17"/>
    <p:sldId id="271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3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56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280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7524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7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95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08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32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6F6CE-E277-4CF9-B444-5000EB38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87D540-E0A8-43F7-BB49-E22B94799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1BCDF7-CAB4-4C07-B100-8FD552D4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87597B-9651-4344-9992-E8ECBF34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D3384-C2C6-402D-A76B-C8B8F42F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1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8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3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6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1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8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9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6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71C6B4-8779-480C-A118-D18C605285C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902799-C31A-4BA8-89C2-EB0152B6E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4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voydefectolog?trackcode=31fd185dMpYnZQgkWe1rxNjn5oCur5a84DeywBp2MKwYGVBBgEeZ95P49SwwlHzMw-jVjqWcpKbQObDYGWoqrAkTDzXhJQ" TargetMode="External"/><Relationship Id="rId7" Type="http://schemas.openxmlformats.org/officeDocument/2006/relationships/hyperlink" Target="https://vk.com/typicalneuropsychologist?trackcode=b9df8cecIAlH5m3mE_SpHtJkmMsznjYY-k-K3cDmLzEBY43dySqLaOoWh8F_jb4WyWurxTitBALKQYjFw_o1MRBp0qmoSA" TargetMode="External"/><Relationship Id="rId2" Type="http://schemas.openxmlformats.org/officeDocument/2006/relationships/hyperlink" Target="https://vk.com/club_neuropsycholog?trackcode=79126452XUWcCXFyHVhgjvdQHlYk4i2HMjQBeCkVRAg6bvz0DrL2JAHztnhwIXeG7F8tWC_RH50COgNgKgleCCtko4Bv0A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vk.com/child_psy_nf?trackcode=66da3dbejmZax8CBJDENLOdDx91n2WKba1aa0WAexFHSlwxK0I8lB9QsDLxISBok_Ez002zqUIFbWJjJYwLeUcOdUz6x7Q" TargetMode="External"/><Relationship Id="rId5" Type="http://schemas.openxmlformats.org/officeDocument/2006/relationships/hyperlink" Target="https://vk.com/ranneerazvitie?trackcode=5191ded78DJKquFPgIrYrRHpeBIcvpJ1Yb8tTMsdBHirqY0feCVbU4FmOSfs88-lCuZLHBeNoG9RsS9UyAEeeLqj0msZRw" TargetMode="External"/><Relationship Id="rId4" Type="http://schemas.openxmlformats.org/officeDocument/2006/relationships/hyperlink" Target="https://vk.com/defectologiyaprof?trackcode=6bb8f577bw_1x-dWSYdY-lm6OhTh_LUiZvcbhDh_drGWBKjerzDEbgpOaRY3_k_yQrUJGurPhzhW-RmcO2NssYcO96rOU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C5CE3-2AA9-4135-BC45-44E56812A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354" y="1283483"/>
            <a:ext cx="11336976" cy="233675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использовать нейропсихологические приемы на различных этапах занятия»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9A7D88-8C5C-49B2-B990-CE7E99DE7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636" y="4574320"/>
            <a:ext cx="9836727" cy="2187183"/>
          </a:xfrm>
        </p:spPr>
        <p:txBody>
          <a:bodyPr>
            <a:normAutofit lnSpcReduction="10000"/>
          </a:bodyPr>
          <a:lstStyle/>
          <a:p>
            <a:pPr lvl="0" algn="r" defTabSz="4572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</a:t>
            </a:r>
          </a:p>
          <a:p>
            <a:pPr lvl="0" algn="r" defTabSz="4572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МОМОТОВА НАТАЛЬЯ АЛЕКСАНДРОВНА</a:t>
            </a:r>
          </a:p>
          <a:p>
            <a:pPr lvl="0" algn="r" defTabSz="4572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УЧИТЕЛЬ-ДЕФЕКТОЛОГ: </a:t>
            </a:r>
          </a:p>
          <a:p>
            <a:pPr lvl="0" algn="r" defTabSz="4572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ГУТ ЕЛЕНА ВЛАДИМИРОВНА</a:t>
            </a:r>
          </a:p>
          <a:p>
            <a:pPr lvl="0" algn="l" defTabSz="4572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26.04.2024</a:t>
            </a:r>
          </a:p>
          <a:p>
            <a:endParaRPr lang="ru-RU" dirty="0"/>
          </a:p>
        </p:txBody>
      </p:sp>
      <p:pic>
        <p:nvPicPr>
          <p:cNvPr id="4" name="Рисунок 3" descr="Описание: C:\Users\User\AppData\Local\Microsoft\Windows\INetCache\Content.Word\logo.png">
            <a:extLst>
              <a:ext uri="{FF2B5EF4-FFF2-40B4-BE49-F238E27FC236}">
                <a16:creationId xmlns:a16="http://schemas.microsoft.com/office/drawing/2014/main" id="{FFD3864C-6BE1-48A0-9119-19F365B18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873" y="329396"/>
            <a:ext cx="383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13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A338DA-2573-4A09-A916-A4D1947AD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1" y="118754"/>
            <a:ext cx="11530940" cy="6739246"/>
          </a:xfrm>
        </p:spPr>
        <p:txBody>
          <a:bodyPr>
            <a:normAutofit/>
          </a:bodyPr>
          <a:lstStyle/>
          <a:p>
            <a:pPr marL="0" indent="0" algn="ctr" font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совместные достижения</a:t>
            </a:r>
          </a:p>
          <a:p>
            <a:pPr marL="0" indent="0" algn="ctr" fontAlgn="ctr">
              <a:lnSpc>
                <a:spcPct val="107000"/>
              </a:lnSpc>
              <a:spcBef>
                <a:spcPts val="0"/>
              </a:spcBef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Практикум. «Своевременное выявление трудностей в развитии детей раннего возраста». </a:t>
            </a:r>
          </a:p>
          <a:p>
            <a:pPr marL="457200" indent="-457200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342900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endParaRPr lang="ru-RU" sz="1600" dirty="0">
              <a:latin typeface="Arial" panose="020B0604020202020204" pitchFamily="34" charset="0"/>
            </a:endParaRPr>
          </a:p>
          <a:p>
            <a:pPr indent="-457200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Семинар. «Как помочь дошкольнику стать успешным школьником».</a:t>
            </a:r>
          </a:p>
          <a:p>
            <a:pPr indent="-457200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342900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endParaRPr lang="ru-RU" sz="1600" dirty="0">
              <a:latin typeface="Arial" panose="020B0604020202020204" pitchFamily="34" charset="0"/>
            </a:endParaRPr>
          </a:p>
          <a:p>
            <a:pPr indent="-457200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Кейс – студия.  «Кто такой ребенок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особыми образовательными потребностями и с какими трудностями он может столкнуться в образовательной организации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Пути преодоления трудностей».</a:t>
            </a:r>
          </a:p>
          <a:p>
            <a:pPr indent="-457200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342900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endParaRPr lang="ru-RU" sz="1600" dirty="0">
              <a:latin typeface="Arial" panose="020B0604020202020204" pitchFamily="34" charset="0"/>
            </a:endParaRPr>
          </a:p>
          <a:p>
            <a:pPr indent="-457200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 класс. «Как использовать нейропсихологические приемы на различных этапах занятия»</a:t>
            </a:r>
            <a:endParaRPr lang="ru-RU" sz="16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9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7594C-731E-47E5-AA61-E4A305CB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950027"/>
          </a:xfrm>
        </p:spPr>
        <p:txBody>
          <a:bodyPr>
            <a:normAutofit fontScale="90000"/>
          </a:bodyPr>
          <a:lstStyle/>
          <a:p>
            <a:pPr lvl="0" indent="-228600" fontAlgn="t">
              <a:lnSpc>
                <a:spcPct val="107000"/>
              </a:lnSpc>
              <a:spcBef>
                <a:spcPts val="0"/>
              </a:spcBef>
            </a:pP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Практикум. «Своевременное выявление трудностей в развитии детей раннего возраста». 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4E2A4-F295-421A-A032-C6D0D892F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74" y="783773"/>
            <a:ext cx="10034649" cy="621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5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201\обмен\АРХИВ\МЕРОПРИЯТИЯ\Базовая площадка 30.11.2023\IMG_20231130_130642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2" y="373408"/>
            <a:ext cx="4121520" cy="3091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C201\обмен\АРХИВ\МЕРОПРИЯТИЯ\Базовая площадка 30.11.2023\IMG_20231130_133655986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46" y="3702131"/>
            <a:ext cx="4067298" cy="3050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C201\обмен\АРХИВ\МЕРОПРИЯТИЯ\Базовая площадка 30.11.2023\IMG_20231130_140054439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03" y="3702131"/>
            <a:ext cx="4067299" cy="3050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C201\обмен\АРХИВ\МЕРОПРИЯТИЯ\Базовая площадка 30.11.2023\IMG_20231130_134353917_H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56" y="333251"/>
            <a:ext cx="4115788" cy="3086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42547-E564-428E-8AE6-50118B8E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905" y="0"/>
            <a:ext cx="10364451" cy="866899"/>
          </a:xfrm>
        </p:spPr>
        <p:txBody>
          <a:bodyPr>
            <a:normAutofit fontScale="90000"/>
          </a:bodyPr>
          <a:lstStyle/>
          <a:p>
            <a:pPr lvl="0" indent="-228600" fontAlgn="t">
              <a:lnSpc>
                <a:spcPct val="107000"/>
              </a:lnSpc>
              <a:spcBef>
                <a:spcPts val="0"/>
              </a:spcBef>
            </a:pP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Семинар. «Как помочь дошкольнику стать успешным школьником».</a:t>
            </a:r>
            <a:b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8EE30E-D5A4-43BF-9852-B32C5AD83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34" y="961901"/>
            <a:ext cx="10957593" cy="552202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2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чек-лист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знать свои ФИО, адрес проживания, дату рождения и возраст;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владеть основным запасом сведений об окружающей действительности;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обслуживать себя самостоятельно;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понимать правила поведения в общественных местах;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уметь просить о помощи; 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сопереживать людям и оценивать реакцию окружающих;</a:t>
            </a:r>
            <a:endParaRPr lang="ru-RU" sz="2600" cap="none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defTabSz="457200"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в течение 15-20 минут концентрироваться на одном деле, требующем терпения и выдержки;</a:t>
            </a:r>
            <a:endParaRPr lang="ru-RU" sz="2600" cap="none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defTabSz="457200"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уметь классифицировать и обобщать предметы по основному признаку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уметь представлять в уме; 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71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201\обмен\АРХИВ\МЕРОПРИЯТИЯ\30.01.2024 Как помочь дошкольнику стать успешным школьником\DSCN2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27" y="237506"/>
            <a:ext cx="3977965" cy="2983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C201\обмен\АРХИВ\МЕРОПРИЯТИЯ\30.01.2024 Как помочь дошкольнику стать успешным школьником\DSCN2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77" y="308759"/>
            <a:ext cx="3942163" cy="2956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C201\обмен\АРХИВ\МЕРОПРИЯТИЯ\30.01.2024 Как помочь дошкольнику стать успешным школьником\DSCN21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06" y="3687780"/>
            <a:ext cx="4074264" cy="3056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C201\обмен\АРХИВ\МЕРОПРИЯТИЯ\30.01.2024 Как помочь дошкольнику стать успешным школьником\DSCN2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76" y="3654093"/>
            <a:ext cx="4025735" cy="3019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403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127C5-26B1-40B8-A67F-A00AFCE2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4" y="-1"/>
            <a:ext cx="12096996" cy="1353787"/>
          </a:xfrm>
        </p:spPr>
        <p:txBody>
          <a:bodyPr>
            <a:normAutofit fontScale="90000"/>
          </a:bodyPr>
          <a:lstStyle/>
          <a:p>
            <a:pPr lvl="0" indent="-228600" fontAlgn="t">
              <a:lnSpc>
                <a:spcPct val="107000"/>
              </a:lnSpc>
              <a:spcBef>
                <a:spcPts val="0"/>
              </a:spcBef>
            </a:pP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Кейс – студия.  «Кто такой ребенок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особыми образовательными потребностями и с какими трудностями он может столкнуться в образовательной организации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Пути преодоления трудностей».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4B4DC9-A897-4D14-BBC6-71D7D2F80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3" y="1353787"/>
            <a:ext cx="11183224" cy="5248894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Clr>
                <a:prstClr val="black"/>
              </a:buClr>
              <a:buNone/>
            </a:pP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Специфические подходы при работе с детьми с ОВЗ и ООП.</a:t>
            </a:r>
            <a:endParaRPr lang="ru-RU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речь педагога должна быть четкой, предельно внятной, хорошо интонированной, выразительной, следует избегать сложных грамматических конструкций;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предъявление ребенку не многоступенчатой инструкции, а дробление ее на части, повторение инструкции;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постоянство в расписании занятий;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минимизирование количества отвлекающих предметов в группе во время занятий;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возрастание уровня трудностей заданий должно быть постепенным, пропорционально возможностям ребёнка;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должен иметь возможность быстро обращаться к вам за помощью в случае затруднения;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закрепление пройденного материала в свободной деятельности и во время режимных моментов;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ситуации успеха, поощрение за малейшие достижения; </a:t>
            </a:r>
          </a:p>
          <a:p>
            <a:pPr marL="342900" lvl="0" indent="-342900" algn="just">
              <a:buClr>
                <a:prstClr val="black"/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763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201\обмен\АРХИВ\МЕРОПРИЯТИЯ\Кейс-студия 29.02.2024\DSCN2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58" y="228271"/>
            <a:ext cx="4095701" cy="3071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C201\обмен\АРХИВ\МЕРОПРИЯТИЯ\Кейс-студия 29.02.2024\DSCN2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34" y="228271"/>
            <a:ext cx="4108863" cy="3081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C201\обмен\АРХИВ\МЕРОПРИЯТИЯ\Кейс-студия 29.02.2024\DSCN2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58" y="3566185"/>
            <a:ext cx="4095701" cy="3072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C201\обмен\АРХИВ\МЕРОПРИЯТИЯ\Кейс-студия 29.02.2024\DSCN22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34" y="3556312"/>
            <a:ext cx="4108863" cy="3081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7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D567D-F023-448A-ACBB-07E6C737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829784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21963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60AA0564-21B0-4547-A0FE-A292D3CC8DF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73" y="123178"/>
            <a:ext cx="8522562" cy="6611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854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32A4AD06-8F4A-499C-A0EB-2E1D3B1E9D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29" y="373130"/>
            <a:ext cx="7386222" cy="606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: вправо 2">
            <a:hlinkClick r:id="rId4" action="ppaction://hlinksldjump"/>
            <a:extLst>
              <a:ext uri="{FF2B5EF4-FFF2-40B4-BE49-F238E27FC236}">
                <a16:creationId xmlns:a16="http://schemas.microsoft.com/office/drawing/2014/main" id="{8F0E8222-573A-440F-B592-1965E298BB33}"/>
              </a:ext>
            </a:extLst>
          </p:cNvPr>
          <p:cNvSpPr/>
          <p:nvPr/>
        </p:nvSpPr>
        <p:spPr>
          <a:xfrm>
            <a:off x="10191565" y="6001305"/>
            <a:ext cx="763480" cy="439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2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4F965B-AAC7-47F0-8512-EDDB227CC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80" y="388710"/>
            <a:ext cx="10515600" cy="459892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Нейропсихология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 изучает связь между процессами, протекающими в головном мозге и психическими процессами, поведением.</a:t>
            </a:r>
          </a:p>
          <a:p>
            <a:pPr marL="0" indent="0" algn="ctr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Методы и приемы 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нейропсихологии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являются необходимыми базовыми упражнениями, которые «включают» мозговую активность ребенка и способствуют повышению эффективности и оптимизации всех видов  занятий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B5FEDC-8993-4B90-A4B6-021B5CFC0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246" y="4272446"/>
            <a:ext cx="2585554" cy="25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93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219DD870-76DB-4A58-928A-4266CA08D1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1" y="166798"/>
            <a:ext cx="3844686" cy="247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FA29612B-FAD7-49EE-B2F0-2F2063ED0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605" y="280646"/>
            <a:ext cx="3586349" cy="269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12F10271-C0FC-45F0-B68D-6730C8463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4" y="3065054"/>
            <a:ext cx="4140836" cy="310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9423FA16-85AB-4E47-AD84-370A07CB1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66" y="754335"/>
            <a:ext cx="3505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: вправо 7">
            <a:hlinkClick r:id="rId6" action="ppaction://hlinksldjump"/>
            <a:extLst>
              <a:ext uri="{FF2B5EF4-FFF2-40B4-BE49-F238E27FC236}">
                <a16:creationId xmlns:a16="http://schemas.microsoft.com/office/drawing/2014/main" id="{2511D43F-1C8A-4E0C-945B-0382198801D7}"/>
              </a:ext>
            </a:extLst>
          </p:cNvPr>
          <p:cNvSpPr/>
          <p:nvPr/>
        </p:nvSpPr>
        <p:spPr>
          <a:xfrm>
            <a:off x="11123720" y="6169981"/>
            <a:ext cx="674703" cy="407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E42FBA-85A9-4653-9657-23F5034EDE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546" y="3429000"/>
            <a:ext cx="5370117" cy="28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0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442057-FFF0-44D3-8A90-02F9FB211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10" y="3325091"/>
            <a:ext cx="11619015" cy="3389938"/>
          </a:xfrm>
        </p:spPr>
        <p:txBody>
          <a:bodyPr>
            <a:normAutofit fontScale="92500" lnSpcReduction="20000"/>
          </a:bodyPr>
          <a:lstStyle/>
          <a:p>
            <a:pPr algn="just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полушарие головного мозга 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гуманитарное, образное, творческое – отвечает за тело, координацию движений, пространственное и кинестетическое восприятие.</a:t>
            </a:r>
            <a:b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Левое полушарие головного мозга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математическое, знаковое, речевое, логическое, аналитическое – отвечает за восприятие – слуховой информации, постановку целей и построений программ. </a:t>
            </a:r>
          </a:p>
          <a:p>
            <a:pPr algn="just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Мозолистое тело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(межполушарные связи) находится между полушариями головного мозга в теменно-затылочной части и состоит из двухсот миллионов нервных волокон. Оно необходимо для координации работы мозга и передачи информации из одного полушария в другое. Нарушение мозолистого тела искажает познавательную деятельность детей. 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CF80A3-5BC6-49DF-8145-3F2C2BFD5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82" y="39062"/>
            <a:ext cx="5974496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7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78B0E5-CF4E-4F68-93B4-B5543BE72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0"/>
            <a:ext cx="11092543" cy="6673932"/>
          </a:xfrm>
        </p:spPr>
        <p:txBody>
          <a:bodyPr>
            <a:normAutofit fontScale="92500"/>
          </a:bodyPr>
          <a:lstStyle/>
          <a:p>
            <a:pPr marL="0" lvl="0" indent="0" algn="ctr">
              <a:lnSpc>
                <a:spcPct val="115000"/>
              </a:lnSpc>
              <a:buNone/>
              <a:defRPr/>
            </a:pPr>
            <a:r>
              <a:rPr lang="ru-RU" altLang="ru-RU" sz="2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несформированности межполушарного взаимодействия:</a:t>
            </a:r>
            <a:endParaRPr lang="ru-RU" altLang="ru-RU" sz="11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Wingdings" panose="05000000000000000000" pitchFamily="2" charset="2"/>
              <a:buChar char="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с памятью, общением, работоспособностью;</a:t>
            </a:r>
            <a:endParaRPr lang="ru-RU" alt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Wingdings" panose="05000000000000000000" pitchFamily="2" charset="2"/>
              <a:buChar char="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логопедические нарушения, задержка речи;</a:t>
            </a:r>
            <a:endParaRPr lang="ru-RU" alt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Wingdings" panose="05000000000000000000" pitchFamily="2" charset="2"/>
              <a:buChar char="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психомоторного развития, сна, аппетита;</a:t>
            </a:r>
            <a:endParaRPr lang="ru-RU" alt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Wingdings" panose="05000000000000000000" pitchFamily="2" charset="2"/>
              <a:buChar char="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неловкость движений;</a:t>
            </a:r>
            <a:endParaRPr lang="ru-RU" alt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Wingdings" panose="05000000000000000000" pitchFamily="2" charset="2"/>
              <a:buChar char="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заторможенность или гиперактивность;</a:t>
            </a:r>
            <a:endParaRPr lang="ru-RU" alt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Wingdings" panose="05000000000000000000" pitchFamily="2" charset="2"/>
              <a:buChar char="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аутизм и другие состояния аутистического спектра;</a:t>
            </a:r>
            <a:endParaRPr lang="ru-RU" alt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Wingdings" panose="05000000000000000000" pitchFamily="2" charset="2"/>
              <a:buChar char="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уровень самоконтроля, импульсивность;</a:t>
            </a:r>
            <a:endParaRPr lang="ru-RU" alt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Wingdings" panose="05000000000000000000" pitchFamily="2" charset="2"/>
              <a:buChar char="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агрессия;</a:t>
            </a:r>
            <a:endParaRPr lang="ru-RU" alt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Wingdings" panose="05000000000000000000" pitchFamily="2" charset="2"/>
              <a:buChar char="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несобранность, повышенная утомляемость;</a:t>
            </a:r>
            <a:endParaRPr lang="ru-RU" alt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Wingdings" panose="05000000000000000000" pitchFamily="2" charset="2"/>
              <a:buChar char="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инфантильность;</a:t>
            </a:r>
            <a:endParaRPr lang="ru-RU" alt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Wingdings" panose="05000000000000000000" pitchFamily="2" charset="2"/>
              <a:buChar char="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познавательной мотивации;</a:t>
            </a:r>
            <a:endParaRPr lang="ru-RU" alt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Wingdings" panose="05000000000000000000" pitchFamily="2" charset="2"/>
              <a:buChar char="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с освоением письма, чтения, счета;</a:t>
            </a:r>
            <a:endParaRPr lang="ru-RU" alt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defRPr/>
            </a:pPr>
            <a:r>
              <a:rPr lang="ru-RU" alt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псевдолеворукость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16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5F4267-7D7B-42D1-9F9A-A354C05C9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166255"/>
            <a:ext cx="11211296" cy="6531428"/>
          </a:xfrm>
        </p:spPr>
        <p:txBody>
          <a:bodyPr>
            <a:normAutofit lnSpcReduction="10000"/>
          </a:bodyPr>
          <a:lstStyle/>
          <a:p>
            <a:pPr lvl="0" indent="0" algn="ctr" fontAlgn="base">
              <a:lnSpc>
                <a:spcPct val="87000"/>
              </a:lnSpc>
              <a:spcAft>
                <a:spcPct val="0"/>
              </a:spcAft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нейропсихологических упражнений.</a:t>
            </a:r>
          </a:p>
          <a:p>
            <a:pPr lvl="0" indent="0" algn="just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Кинезеологические</a:t>
            </a: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упражнения</a:t>
            </a:r>
            <a:r>
              <a:rPr lang="ru-RU" altLang="ru-RU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indent="0" algn="just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Дыхательные упражнения.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indent="0" algn="just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– растяжки.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indent="0" algn="just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Глазодвигательные упражнения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3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релаксационные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altLang="ru-RU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indent="0" algn="just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Коммуникативные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indent="0" algn="just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Функциональные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упражнения.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sp>
        <p:nvSpPr>
          <p:cNvPr id="2" name="Стрелка: вправо 1">
            <a:hlinkClick r:id="rId2" action="ppaction://hlinksldjump"/>
            <a:extLst>
              <a:ext uri="{FF2B5EF4-FFF2-40B4-BE49-F238E27FC236}">
                <a16:creationId xmlns:a16="http://schemas.microsoft.com/office/drawing/2014/main" id="{5DD1063C-0A16-48C2-8DBE-4066311F6B70}"/>
              </a:ext>
            </a:extLst>
          </p:cNvPr>
          <p:cNvSpPr/>
          <p:nvPr/>
        </p:nvSpPr>
        <p:spPr>
          <a:xfrm>
            <a:off x="9898602" y="3622089"/>
            <a:ext cx="603312" cy="328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право 3">
            <a:hlinkClick r:id="rId3" action="ppaction://hlinksldjump"/>
            <a:extLst>
              <a:ext uri="{FF2B5EF4-FFF2-40B4-BE49-F238E27FC236}">
                <a16:creationId xmlns:a16="http://schemas.microsoft.com/office/drawing/2014/main" id="{DCF7141D-6098-421D-B481-615AF91525C4}"/>
              </a:ext>
            </a:extLst>
          </p:cNvPr>
          <p:cNvSpPr/>
          <p:nvPr/>
        </p:nvSpPr>
        <p:spPr>
          <a:xfrm>
            <a:off x="9898602" y="5131293"/>
            <a:ext cx="603312" cy="328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7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322CE-A168-41A8-95CE-F7EE0A47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56" y="-20832"/>
            <a:ext cx="10364451" cy="1087632"/>
          </a:xfrm>
        </p:spPr>
        <p:txBody>
          <a:bodyPr/>
          <a:lstStyle/>
          <a:p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учебного занятия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3C1C3-6FCE-4A71-8695-0AA1697E6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223159"/>
            <a:ext cx="10364452" cy="4568042"/>
          </a:xfrm>
        </p:spPr>
        <p:txBody>
          <a:bodyPr/>
          <a:lstStyle/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</a:p>
          <a:p>
            <a:pPr marL="182880" lvl="0" indent="-182880"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организационный</a:t>
            </a:r>
          </a:p>
          <a:p>
            <a:pPr marL="182880" lvl="0" indent="-182880"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подготовительный</a:t>
            </a:r>
          </a:p>
          <a:p>
            <a:pPr marL="182880" lvl="0" indent="-182880"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основной</a:t>
            </a:r>
          </a:p>
          <a:p>
            <a:pPr marL="182880" lvl="0" indent="-182880"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 – итоговый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D34DFC-CEFC-4E18-B8F3-E93D71412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101" y="3350326"/>
            <a:ext cx="4676899" cy="35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4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648F94-06A0-4FD2-A449-956DF27F5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0"/>
            <a:ext cx="11906992" cy="6858000"/>
          </a:xfrm>
        </p:spPr>
        <p:txBody>
          <a:bodyPr>
            <a:normAutofit lnSpcReduction="10000"/>
          </a:bodyPr>
          <a:lstStyle/>
          <a:p>
            <a:pPr marL="182880" lvl="0" indent="0" algn="ctr">
              <a:buClr>
                <a:prstClr val="black">
                  <a:lumMod val="85000"/>
                  <a:lumOff val="15000"/>
                </a:prstClr>
              </a:buClr>
              <a:buSzPts val="1000"/>
              <a:buNone/>
              <a:defRPr/>
            </a:pPr>
            <a:r>
              <a:rPr lang="ru-RU" altLang="ru-RU" sz="3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литература:</a:t>
            </a:r>
          </a:p>
          <a:p>
            <a:pPr marL="182880" lvl="0" indent="0" algn="just">
              <a:buClr>
                <a:prstClr val="black">
                  <a:lumMod val="85000"/>
                  <a:lumOff val="15000"/>
                </a:prstClr>
              </a:buClr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Семенович А.В. Введение в нейропсихологию детского возраста. -М.: Генезис, 2008. -319с.</a:t>
            </a:r>
          </a:p>
          <a:p>
            <a:pPr marL="182880" lvl="0" indent="0" algn="just">
              <a:buClr>
                <a:prstClr val="black">
                  <a:lumMod val="85000"/>
                  <a:lumOff val="15000"/>
                </a:prstClr>
              </a:buClr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Семенович А.В. Нейропсихологическая коррекция в детском возрасте. Метод замещающего онтогенеза. -М.: Генезис, 2010. -474с.</a:t>
            </a:r>
          </a:p>
          <a:p>
            <a:pPr marL="182880" lvl="0" indent="0" algn="just">
              <a:buClr>
                <a:prstClr val="black">
                  <a:lumMod val="85000"/>
                  <a:lumOff val="15000"/>
                </a:prstClr>
              </a:buClr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Цвынтарный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 Играем пальчиками — развиваем речь. — М.: Центрполиграф, 2002. -32 с.</a:t>
            </a:r>
          </a:p>
          <a:p>
            <a:pPr marL="182880" lvl="0" indent="0" algn="just">
              <a:buClr>
                <a:prstClr val="black">
                  <a:lumMod val="85000"/>
                  <a:lumOff val="15000"/>
                </a:prstClr>
              </a:buClr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Ахмадуллин Ш.Т. 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Нейрогимнастика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Развиваем мозг ребенка. 4-6 лет: учебник/ СПб.: Нева, 2022. 160 c. </a:t>
            </a:r>
          </a:p>
          <a:p>
            <a:pPr marL="182880" lvl="0" indent="0" algn="just">
              <a:buClr>
                <a:prstClr val="black">
                  <a:lumMod val="85000"/>
                  <a:lumOff val="15000"/>
                </a:prstClr>
              </a:buClr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Гончарова К. Нейропсихологические игры: рабочая тетрадь / под ред. К. Гончаровой, А.В. Чертковой. 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н/Д.: Феникс, 2021. 55 c.</a:t>
            </a:r>
          </a:p>
          <a:p>
            <a:pPr marL="182880" lvl="0" indent="0" algn="just">
              <a:buClr>
                <a:prstClr val="black">
                  <a:lumMod val="85000"/>
                  <a:lumOff val="15000"/>
                </a:prstClr>
              </a:buClr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Деева Н.А. Игровые 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в ДОО. Релаксация. Гимнастика. 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упражнения: учеб. пособие. Волгоград.: Учитель, 2022. 32 c. </a:t>
            </a:r>
          </a:p>
          <a:p>
            <a:pPr marL="182880" lvl="0" indent="0" algn="just">
              <a:buClr>
                <a:prstClr val="black">
                  <a:lumMod val="85000"/>
                  <a:lumOff val="15000"/>
                </a:prstClr>
              </a:buClr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Жукова О.С. 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Нейрологопедические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прописи: учимся читать и развиваем речь. М.: Малыш, 2022. 32 c. </a:t>
            </a:r>
          </a:p>
          <a:p>
            <a:pPr marL="182880" lvl="0" indent="0" algn="just">
              <a:buClr>
                <a:prstClr val="black">
                  <a:lumMod val="85000"/>
                  <a:lumOff val="15000"/>
                </a:prstClr>
              </a:buClr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Колганова В.С. Нейропсихологические занятия с детьми / В. С. Колганова, Е. В. Пивоварова. М.: АЙРИС-пресс, 2015. 416 c. </a:t>
            </a:r>
          </a:p>
          <a:p>
            <a:pPr marL="182880" lvl="0" indent="0" algn="just">
              <a:buClr>
                <a:prstClr val="black">
                  <a:lumMod val="85000"/>
                  <a:lumOff val="15000"/>
                </a:prstClr>
              </a:buClr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Крупенчук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О.И. Движение и речь. Кинезиология в коррекции детской речи: учебник / под 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Кондаковой. СПб.: Литера, 2021. 48 c. </a:t>
            </a:r>
          </a:p>
          <a:p>
            <a:pPr marL="182880" lvl="0" indent="0" algn="just">
              <a:buClr>
                <a:prstClr val="black">
                  <a:lumMod val="85000"/>
                  <a:lumOff val="15000"/>
                </a:prstClr>
              </a:buClr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Праведникова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И.И. Нейропсихология. Игры и упражнения: учебник. М.: Айрис-пресс, 2018. 112 c. </a:t>
            </a:r>
          </a:p>
          <a:p>
            <a:pPr marL="182880" lvl="0" indent="0" algn="just">
              <a:buClr>
                <a:prstClr val="black">
                  <a:lumMod val="85000"/>
                  <a:lumOff val="15000"/>
                </a:prstClr>
              </a:buClr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Трясорукова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Т.П. Развитие межполушарного взаимодействия у детей: рабочая тетрадь / под ред. Д. Волковой. 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н/Д.: Феникс, 2020. 60 c. </a:t>
            </a:r>
          </a:p>
          <a:p>
            <a:pPr marL="182880" lvl="0" indent="0" algn="just">
              <a:buClr>
                <a:prstClr val="black">
                  <a:lumMod val="85000"/>
                  <a:lumOff val="15000"/>
                </a:prstClr>
              </a:buClr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Чебыкина Н.Н. 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Нейрологопедические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прописи для развития речи. М.: АСТ, 2021. 80 c.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67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ACF75-C60E-4737-92C6-97A1432D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30819"/>
            <a:ext cx="10364451" cy="63919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ссылки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34878-70E9-40A4-B432-0F69F455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6" y="870012"/>
            <a:ext cx="10958631" cy="5610687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838325" algn="l"/>
              </a:tabLst>
            </a:pPr>
            <a:r>
              <a:rPr lang="ru-RU" sz="2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https://vk.com/club_neuropsycholog?trackcode=79126452XUWcCXFyHVhgjvdQHlYk4i2HMjQBeCkVRAg6bvz0DrL2JAHztnhwIXeG7F8tWC_RH50COgNgKgleCCtko4Bv0A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838325" algn="l"/>
              </a:tabLst>
            </a:pPr>
            <a:r>
              <a:rPr lang="ru-RU" sz="2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https://vk.com/tvoydefectolog?trackcode=31fd185dMpYnZQgkWe1rxNjn5oCur5a84DeywBp2MKwYGVBBgEeZ95P49SwwlHzMw-jVjqWcpKbQObDYGWoqrAkTDzXhJQ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838325" algn="l"/>
              </a:tabLst>
            </a:pPr>
            <a:r>
              <a:rPr lang="ru-RU" sz="2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https://vk.com/defectologiyaprof?trackcode=6bb8f577bw_1x-dWSYdY-lm6OhTh_LUiZvcbhDh_drGWBKjerzDEbgpOaRY3_k_yQrUJGurPhzhW-RmcO2NssYcO96rOUg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838325" algn="l"/>
              </a:tabLst>
            </a:pPr>
            <a:r>
              <a:rPr lang="ru-RU" sz="2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https://vk.com/ranneerazvitie?trackcode=5191ded78DJKquFPgIrYrRHpeBIcvpJ1Yb8tTMsdBHirqY0feCVbU4FmOSfs88-lCuZLHBeNoG9RsS9UyAEeeLqj0msZRw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838325" algn="l"/>
              </a:tabLst>
            </a:pPr>
            <a:r>
              <a:rPr lang="ru-RU" sz="2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https://vk.com/child_psy_nf?trackcode=66da3dbejmZax8CBJDENLOdDx91n2WKba1aa0WAexFHSlwxK0I8lB9QsDLxISBok_Ez002zqUIFbWJjJYwLeUcOdUz6x7Q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838325" algn="l"/>
              </a:tabLst>
            </a:pPr>
            <a:r>
              <a:rPr lang="ru-RU" sz="2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https://vk.com/typicalneuropsychologist?trackcode=b9df8cecIAlH5m3mE_SpHtJkmMsznjYY-k-K3cDmLzEBY43dySqLaOoWh8F_jb4WyWurxTitBALKQYjFw_o1MRBp0qmoSA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18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A55ABB-89F7-4F5D-87D3-2C04BC31E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84" y="2266856"/>
            <a:ext cx="3900301" cy="3900301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517BFE-4781-4F44-B62C-D436529BB652}"/>
              </a:ext>
            </a:extLst>
          </p:cNvPr>
          <p:cNvSpPr/>
          <p:nvPr/>
        </p:nvSpPr>
        <p:spPr>
          <a:xfrm>
            <a:off x="3063834" y="406132"/>
            <a:ext cx="62886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Нейропсихологическое пространство </a:t>
            </a:r>
          </a:p>
        </p:txBody>
      </p:sp>
    </p:spTree>
    <p:extLst>
      <p:ext uri="{BB962C8B-B14F-4D97-AF65-F5344CB8AC3E}">
        <p14:creationId xmlns:p14="http://schemas.microsoft.com/office/powerpoint/2010/main" val="79338457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293</TotalTime>
  <Words>1012</Words>
  <Application>Microsoft Office PowerPoint</Application>
  <PresentationFormat>Широкоэкранный</PresentationFormat>
  <Paragraphs>100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Tw Cen MT</vt:lpstr>
      <vt:lpstr>Wingdings</vt:lpstr>
      <vt:lpstr>Wingdings 3</vt:lpstr>
      <vt:lpstr>Капля</vt:lpstr>
      <vt:lpstr>«Как использовать нейропсихологические приемы на различных этапах занятия»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учебного занятия</vt:lpstr>
      <vt:lpstr>Презентация PowerPoint</vt:lpstr>
      <vt:lpstr>Рекомендуемые ссылки</vt:lpstr>
      <vt:lpstr>Презентация PowerPoint</vt:lpstr>
      <vt:lpstr>Презентация PowerPoint</vt:lpstr>
      <vt:lpstr> Практикум. «Своевременное выявление трудностей в развитии детей раннего возраста».  </vt:lpstr>
      <vt:lpstr>Презентация PowerPoint</vt:lpstr>
      <vt:lpstr> Семинар. «Как помочь дошкольнику стать успешным школьником». </vt:lpstr>
      <vt:lpstr>Презентация PowerPoint</vt:lpstr>
      <vt:lpstr>  Кейс – студия.  «Кто такой ребенок с особыми образовательными потребностями и с какими трудностями он может столкнуться в образовательной организации. Пути преодоления трудностей». </vt:lpstr>
      <vt:lpstr>Презентация PowerPoint</vt:lpstr>
      <vt:lpstr>Спасибо за внимание!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использовать нейропсихологические приемы на различных этапах занятия»</dc:title>
  <dc:creator>User</dc:creator>
  <cp:lastModifiedBy>AmiCo</cp:lastModifiedBy>
  <cp:revision>11</cp:revision>
  <dcterms:created xsi:type="dcterms:W3CDTF">2024-04-10T02:23:07Z</dcterms:created>
  <dcterms:modified xsi:type="dcterms:W3CDTF">2024-04-24T12:41:51Z</dcterms:modified>
</cp:coreProperties>
</file>