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11"/>
  </p:notesMasterIdLst>
  <p:sldIdLst>
    <p:sldId id="256" r:id="rId2"/>
    <p:sldId id="257" r:id="rId3"/>
    <p:sldId id="259" r:id="rId4"/>
    <p:sldId id="265" r:id="rId5"/>
    <p:sldId id="264" r:id="rId6"/>
    <p:sldId id="267" r:id="rId7"/>
    <p:sldId id="266" r:id="rId8"/>
    <p:sldId id="268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39D0D-D134-4E2E-BDF9-4B26F9B240B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92732-5ACE-437F-BE10-7AE11320D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2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3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4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95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867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70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83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32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96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498BA-FB59-46EC-A76A-D294537C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1F0D-507D-46AE-9448-546EF5959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439D06-F035-4955-94A3-8B0295FA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9F55BF-AAD7-4BF3-9F83-DBE50A64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74BEA6-9D8F-4A2B-97BE-A1FE8A4C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8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5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1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7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1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8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8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8215A8-7343-4531-9B3B-211827DCF80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9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EA2B1-8C6C-4E4D-BA0E-61CB0706A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89" y="167426"/>
            <a:ext cx="11745531" cy="451305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«Кто такой ребенок с особыми образовательными потребностями и с какими трудностями он может столкнуться в образовательной организации? </a:t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Пути преодоления трудностей».</a:t>
            </a:r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КЕЙС-СТУДИЯ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7E1D1B-9418-4A1C-A4E5-4D8D9FD0B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8208" y="4680483"/>
            <a:ext cx="7856112" cy="2107158"/>
          </a:xfrm>
        </p:spPr>
        <p:txBody>
          <a:bodyPr>
            <a:normAutofit/>
          </a:bodyPr>
          <a:lstStyle/>
          <a:p>
            <a:pPr lvl="0" algn="r" defTabSz="457200">
              <a:lnSpc>
                <a:spcPct val="150000"/>
              </a:lnSpc>
              <a:spcBef>
                <a:spcPts val="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Момотова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Александровна</a:t>
            </a:r>
          </a:p>
          <a:p>
            <a:pPr lvl="0" algn="r" defTabSz="457200">
              <a:lnSpc>
                <a:spcPct val="150000"/>
              </a:lnSpc>
              <a:spcBef>
                <a:spcPts val="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Учитель-дефектолог: Гут Елена Владимировна</a:t>
            </a:r>
          </a:p>
          <a:p>
            <a:pPr lvl="0" algn="l" defTabSz="457200">
              <a:lnSpc>
                <a:spcPct val="150000"/>
              </a:lnSpc>
              <a:spcBef>
                <a:spcPts val="0"/>
              </a:spcBef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457200">
              <a:lnSpc>
                <a:spcPct val="150000"/>
              </a:lnSpc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29.02.2024</a:t>
            </a:r>
          </a:p>
          <a:p>
            <a:endParaRPr lang="ru-RU" dirty="0"/>
          </a:p>
        </p:txBody>
      </p:sp>
      <p:pic>
        <p:nvPicPr>
          <p:cNvPr id="4" name="Рисунок 1" descr="Описание: C:\Users\User\AppData\Local\Microsoft\Windows\INetCache\Content.Word\logo.png">
            <a:extLst>
              <a:ext uri="{FF2B5EF4-FFF2-40B4-BE49-F238E27FC236}">
                <a16:creationId xmlns:a16="http://schemas.microsoft.com/office/drawing/2014/main" id="{822A6426-B869-4B1A-BFB4-773DA39E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36" y="70359"/>
            <a:ext cx="3835730" cy="95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18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4B35A41-1BDD-44D8-BD4E-913BC097F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76316"/>
              </p:ext>
            </p:extLst>
          </p:nvPr>
        </p:nvGraphicFramePr>
        <p:xfrm>
          <a:off x="862885" y="1094704"/>
          <a:ext cx="10490915" cy="3065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3115">
                  <a:extLst>
                    <a:ext uri="{9D8B030D-6E8A-4147-A177-3AD203B41FA5}">
                      <a16:colId xmlns:a16="http://schemas.microsoft.com/office/drawing/2014/main" val="398673842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57183615"/>
                    </a:ext>
                  </a:extLst>
                </a:gridCol>
              </a:tblGrid>
              <a:tr h="3065172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с особыми образовательными возможностями</a:t>
                      </a:r>
                    </a:p>
                    <a:p>
                      <a:pPr algn="ctr"/>
                      <a:r>
                        <a:rPr lang="ru-RU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(ОВЗ)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с особыми образовательными потребностями</a:t>
                      </a:r>
                    </a:p>
                    <a:p>
                      <a:pPr algn="ctr"/>
                      <a:r>
                        <a:rPr lang="ru-RU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(ООП)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210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55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4B35A41-1BDD-44D8-BD4E-913BC097F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477909"/>
              </p:ext>
            </p:extLst>
          </p:nvPr>
        </p:nvGraphicFramePr>
        <p:xfrm>
          <a:off x="566670" y="515154"/>
          <a:ext cx="10787130" cy="5743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9330">
                  <a:extLst>
                    <a:ext uri="{9D8B030D-6E8A-4147-A177-3AD203B41FA5}">
                      <a16:colId xmlns:a16="http://schemas.microsoft.com/office/drawing/2014/main" val="398673842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57183615"/>
                    </a:ext>
                  </a:extLst>
                </a:gridCol>
              </a:tblGrid>
              <a:tr h="574397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ОВЗ- </a:t>
                      </a:r>
                    </a:p>
                    <a:p>
                      <a:pPr algn="just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лицо, имеющее недостатки в физическом и (или) психологическом развитии, подтвержденные </a:t>
                      </a:r>
                      <a:r>
                        <a:rPr lang="ru-RU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медико-педагогической комиссией и препятствующие получению </a:t>
                      </a:r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создания специальных условий.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ООП– </a:t>
                      </a:r>
                    </a:p>
                    <a:p>
                      <a:pPr algn="just"/>
                      <a:r>
                        <a:rPr lang="ru-RU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дети, нуждающиеся в получении специальной психолого-педагогической помощи и организации особых условий при их воспитании и обучении.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210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92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CB2F4-AE12-49E2-B162-C84996CB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21" y="164593"/>
            <a:ext cx="10364451" cy="713232"/>
          </a:xfrm>
        </p:spPr>
        <p:txBody>
          <a:bodyPr/>
          <a:lstStyle/>
          <a:p>
            <a:r>
              <a:rPr lang="ru-RU" dirty="0"/>
              <a:t>Алгоритм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555AFE7-6902-4CC2-903B-B2F8EF868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66"/>
                    </a14:imgEffect>
                    <a14:imgEffect>
                      <a14:saturation sat="7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4406" y="773489"/>
            <a:ext cx="9828366" cy="608451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37507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47D28-63BB-4ADF-9075-0BE5E152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0"/>
            <a:ext cx="10364451" cy="118485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специальные условия для получения образования обучающимися с </a:t>
            </a:r>
            <a:r>
              <a:rPr lang="ru-RU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овз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Федеральном законе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7E152-347D-4689-9A55-E982E3176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2" y="1571223"/>
            <a:ext cx="10364452" cy="5018467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специальные образовательные программы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обучения и воспитания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специальные учебники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учебные пособия и дидактические материалы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специальные технические средства обучения коллективного и индивидуального пользования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услуг ассистента (помощника), оказывающего обучающимся необходимую техническую помощь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групповых и индивидуальных коррекционных занятий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обеспечение доступа в здания организаций, осуществляющих образовательную деятельность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другие условия, без которых невозможно или затруднено освоение образовательных программ обучающимися с ограниченными возможностями здоровья.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38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5AABB-A1E1-4433-B86A-05E0B2D7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КЕЙСы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679BCFB-71CB-4080-A1D6-DE5BC6359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536" y="2214694"/>
            <a:ext cx="5491581" cy="41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6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36E93-2A69-403B-A4EA-D50363B2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561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br>
              <a:rPr lang="ru-RU" b="1" dirty="0"/>
            </a:br>
            <a:br>
              <a:rPr lang="ru-RU" b="1" dirty="0"/>
            </a:b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Специфические подходы при работе с детьми с ОВЗ и ООП.</a:t>
            </a:r>
            <a:b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FA1EF-C81A-43C3-A219-E70C66F3A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85611"/>
            <a:ext cx="11977352" cy="6072389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речь педагога должна быть четкой, предельно внятной, хорошо интонированной, выразительной, следует избегать сложных грамматических конструкций;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предъявление ребенку не многоступенчатой инструкции, а дробление ее на части, повторение инструкции;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постоянство в расписании занятий;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минимизирование количества отвлекающих предметов в группе во время занятий;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возрастание уровня трудностей заданий должно быть постепенным, пропорционально возможностям ребёнка;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должен иметь возможность быстро обращаться к вам за помощью в случае затруднения;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закрепление пройденного материала в свободной деятельности и во время режимных моментов;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ситуации успеха, поощрение за малейшие достижения;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00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F6A9E4-7303-4887-A930-43F211FF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учитывание индивидуальных особенностей ребенка в деятельности (его темп, работоспособность);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максимального количества анализаторов при усвоении нового материала;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разных методов и приемов: словесные, наглядные, практические, игровые;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дидактически правильной наглядности;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предупреждение переутомления (дин. паузы, физ. минутки);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игнорирование негативных поступков и поощрение позитивных;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избегание завышенных и заниженных требований к ребенку;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выработка самостоятельности, ответственности, критичности к своим действиям;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энергии ребенка в полезное русло, подбор таких форм двигательной активности, которые не мешали бы ему и другим;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умения принимать решения, брать на себя ответственность;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включение ребенка в общественную жизнь, показывать его значимость в социуме, учить осознавать себя личностью;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 индивидуального подхода к каждому, все приемы и методы должны соответствовать возможностям ребенка.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40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ультфильм про мальчика Сеню">
            <a:hlinkClick r:id="" action="ppaction://media"/>
            <a:extLst>
              <a:ext uri="{FF2B5EF4-FFF2-40B4-BE49-F238E27FC236}">
                <a16:creationId xmlns:a16="http://schemas.microsoft.com/office/drawing/2014/main" id="{0C933C05-20F2-45C3-9946-C108DB38A4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833</TotalTime>
  <Words>445</Words>
  <Application>Microsoft Office PowerPoint</Application>
  <PresentationFormat>Широкоэкранный</PresentationFormat>
  <Paragraphs>46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Tw Cen MT</vt:lpstr>
      <vt:lpstr>Капля</vt:lpstr>
      <vt:lpstr>       «Кто такой ребенок с особыми образовательными потребностями и с какими трудностями он может столкнуться в образовательной организации?  Пути преодоления трудностей».  КЕЙС-СТУДИЯ</vt:lpstr>
      <vt:lpstr>Презентация PowerPoint</vt:lpstr>
      <vt:lpstr>Презентация PowerPoint</vt:lpstr>
      <vt:lpstr>Алгоритм</vt:lpstr>
      <vt:lpstr>специальные условия для получения образования обучающимися с овз в Федеральном законе </vt:lpstr>
      <vt:lpstr>КЕЙСы</vt:lpstr>
      <vt:lpstr>  Специфические подходы при работе с детьми с ОВЗ и ООП.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помочь дошкольнику стать успешным школьником».</dc:title>
  <dc:creator>User</dc:creator>
  <cp:lastModifiedBy>User</cp:lastModifiedBy>
  <cp:revision>25</cp:revision>
  <cp:lastPrinted>2024-02-12T07:45:04Z</cp:lastPrinted>
  <dcterms:created xsi:type="dcterms:W3CDTF">2024-01-17T05:56:16Z</dcterms:created>
  <dcterms:modified xsi:type="dcterms:W3CDTF">2024-02-28T06:28:58Z</dcterms:modified>
</cp:coreProperties>
</file>