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4" r:id="rId6"/>
    <p:sldId id="263" r:id="rId7"/>
    <p:sldId id="268" r:id="rId8"/>
    <p:sldId id="272" r:id="rId9"/>
    <p:sldId id="265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39D0D-D134-4E2E-BDF9-4B26F9B240B3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92732-5ACE-437F-BE10-7AE11320D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2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2732-5ACE-437F-BE10-7AE11320D83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0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2732-5ACE-437F-BE10-7AE11320D83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5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2732-5ACE-437F-BE10-7AE11320D83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7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1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286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6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92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10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1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3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3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4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3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5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43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15A8-7343-4531-9B3B-211827DCF80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EEC0ACA-0E8B-433F-A82B-DA7A3407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EA2B1-8C6C-4E4D-BA0E-61CB0706A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580" y="1528948"/>
            <a:ext cx="11101589" cy="226278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«Как помочь дошкольнику стать успешным школьником».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7E1D1B-9418-4A1C-A4E5-4D8D9FD0B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7302" y="5023396"/>
            <a:ext cx="7251642" cy="1655762"/>
          </a:xfrm>
        </p:spPr>
        <p:txBody>
          <a:bodyPr/>
          <a:lstStyle/>
          <a:p>
            <a:pPr lvl="0" algn="r" defTabSz="45720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  <a:p>
            <a:pPr lvl="0" algn="r" defTabSz="457200">
              <a:lnSpc>
                <a:spcPct val="100000"/>
              </a:lnSpc>
              <a:spcBef>
                <a:spcPts val="0"/>
              </a:spcBef>
            </a:pP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Момотова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Александровна</a:t>
            </a:r>
          </a:p>
          <a:p>
            <a:pPr lvl="0" algn="r" defTabSz="45720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</a:t>
            </a:r>
          </a:p>
          <a:p>
            <a:pPr lvl="0" algn="r" defTabSz="45720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Гут Елена Владимировна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30.01.2024</a:t>
            </a:r>
          </a:p>
          <a:p>
            <a:endParaRPr lang="ru-RU" dirty="0"/>
          </a:p>
        </p:txBody>
      </p:sp>
      <p:pic>
        <p:nvPicPr>
          <p:cNvPr id="4" name="Рисунок 1" descr="Описание: C:\Users\User\AppData\Local\Microsoft\Windows\INetCache\Content.Word\logo.png">
            <a:extLst>
              <a:ext uri="{FF2B5EF4-FFF2-40B4-BE49-F238E27FC236}">
                <a16:creationId xmlns:a16="http://schemas.microsoft.com/office/drawing/2014/main" id="{822A6426-B869-4B1A-BFB4-773DA39E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52" y="70359"/>
            <a:ext cx="3835730" cy="95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18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9F46E-F101-412A-8774-C4B664C38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98" y="0"/>
            <a:ext cx="10740981" cy="8906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Проверка готовности ребенка к школе: чек-лист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D55C9-FAC6-4974-B6CD-C4ED318B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616" y="1116281"/>
            <a:ext cx="10556383" cy="5248894"/>
          </a:xfrm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слышать ритм и уметь его повторить;</a:t>
            </a: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 произносить все звуки;</a:t>
            </a: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уметь различать звуки на слух;</a:t>
            </a: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владеть элементарным языковым анализом и синтезом;</a:t>
            </a: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 изменять по родам и числам и падежам;</a:t>
            </a: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обладать достаточным словарным запасом;</a:t>
            </a: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</a:rPr>
              <a:t>уметь пересказывать истории и рассказы;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уметь составлять рассказы;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400" dirty="0"/>
            </a:b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062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9F46E-F101-412A-8774-C4B664C38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98" y="0"/>
            <a:ext cx="10740981" cy="8906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Проверка готовности ребенка к школе: чек-лист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D55C9-FAC6-4974-B6CD-C4ED318B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099" y="890650"/>
            <a:ext cx="10914532" cy="5820868"/>
          </a:xfrm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владеть прямым и обратным счетом в пределах десяти, знать цифры;</a:t>
            </a: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выполнять счетные операции в пределах десяти, знать понятия «больше-меньше-поровну»;</a:t>
            </a: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решать простые арифметические задачки;</a:t>
            </a: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знать и называть основные и оттеночные цвета, основные геометрические фигуры, сравнивать предметы по величине;</a:t>
            </a:r>
          </a:p>
          <a:p>
            <a:pPr lvl="0" algn="just">
              <a:lnSpc>
                <a:spcPct val="12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различать и называть части суток, дни недели, месяцы, времена года по порядку;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2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ориентироваться в схеме тела, в пространстве, на плоскости листа.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400" dirty="0"/>
            </a:b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508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64E8E8-3BD9-47A6-AB62-77745548F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76"/>
            <a:ext cx="10515600" cy="59959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«Быть готовым к школе – не значит уметь читать, писать и считать.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готовым к школе – значит быть готовым всему этому научиться».</a:t>
            </a:r>
            <a:br>
              <a:rPr lang="ru-RU" dirty="0"/>
            </a:br>
            <a:endParaRPr lang="ru-RU" dirty="0"/>
          </a:p>
          <a:p>
            <a:pPr marL="0" indent="0" algn="ctr">
              <a:buNone/>
            </a:pPr>
            <a:endParaRPr lang="ru-RU" sz="4800" dirty="0">
              <a:latin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800" dirty="0">
                <a:latin typeface="Times New Roman" panose="02020603050405020304" pitchFamily="18" charset="0"/>
              </a:rPr>
              <a:t>( Венгер Л. А.)</a:t>
            </a:r>
            <a:endParaRPr lang="ru-RU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CB1300-5711-401E-95A6-157BBF7FB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7" y="2610740"/>
            <a:ext cx="5389913" cy="406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F4861-9B1B-4C05-88B0-7336C86B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078" y="1825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</a:rPr>
              <a:t>Каким должен быть будущий первоклассник по ФГТ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E9569AA-9FD2-49CA-AFEF-33E2C6D58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529" y="1159793"/>
            <a:ext cx="9868395" cy="56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4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01D5D-1961-4103-963F-ADB6E707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готовности к школе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82FDB3-1EAA-4275-9525-52ADDC139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5001"/>
            <a:ext cx="10515600" cy="4351338"/>
          </a:xfrm>
        </p:spPr>
        <p:txBody>
          <a:bodyPr/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</a:t>
            </a:r>
          </a:p>
          <a:p>
            <a:pPr lvl="0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BBC123-E624-4949-B7DC-D009449BA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49" y="2620652"/>
            <a:ext cx="54197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83AEC7F-991F-4FEC-BBBC-479CDEC29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739" y="68282"/>
            <a:ext cx="9196178" cy="67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0D54A-98F1-4DF5-9BCE-BB955DB5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знать и уметь будущий первоклассник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3E3BDE-CCE1-48FA-B3F2-0CC8D6DE1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403" y="1825625"/>
            <a:ext cx="10702176" cy="435133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Пространственно-временные представления</a:t>
            </a:r>
          </a:p>
          <a:p>
            <a:r>
              <a:rPr lang="ru-RU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Зрительно-моторная координация и графические умения</a:t>
            </a:r>
          </a:p>
          <a:p>
            <a:r>
              <a:rPr lang="ru-RU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функция</a:t>
            </a:r>
          </a:p>
          <a:p>
            <a:r>
              <a:rPr lang="ru-RU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представления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85222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66F01-FCC9-4550-8651-EFD43C9A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310" y="0"/>
            <a:ext cx="11161691" cy="118485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трудностями может столкнуться дошкольник в школе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9D2F4C-630D-4E96-9BE5-14A585AFC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0" y="1184857"/>
            <a:ext cx="10507134" cy="5473520"/>
          </a:xfrm>
        </p:spPr>
        <p:txBody>
          <a:bodyPr>
            <a:normAutofit/>
          </a:bodyPr>
          <a:lstStyle/>
          <a:p>
            <a:pPr lvl="0" algn="just" fontAlgn="base">
              <a:lnSpc>
                <a:spcPct val="11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alt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нестабильность графических форм (нарушение высоты, ширины, наклона букв);</a:t>
            </a:r>
          </a:p>
          <a:p>
            <a:pPr lvl="0" algn="just" fontAlgn="base">
              <a:lnSpc>
                <a:spcPct val="11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alt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часто встречается, так называемое, «зеркальное письмо» </a:t>
            </a:r>
          </a:p>
          <a:p>
            <a:pPr lvl="0" algn="just" fontAlgn="base">
              <a:lnSpc>
                <a:spcPct val="11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alt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пропуск, перестановка букв, слогов, добавление букв;</a:t>
            </a:r>
          </a:p>
          <a:p>
            <a:pPr lvl="0" algn="just" fontAlgn="base">
              <a:lnSpc>
                <a:spcPct val="11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alt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деление слов на слоги;</a:t>
            </a:r>
          </a:p>
          <a:p>
            <a:pPr lvl="0" algn="just" fontAlgn="base">
              <a:lnSpc>
                <a:spcPct val="11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alt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слитное написание слов;</a:t>
            </a:r>
          </a:p>
          <a:p>
            <a:pPr lvl="0" algn="just" fontAlgn="base">
              <a:lnSpc>
                <a:spcPct val="11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alt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замена букв по пространственному сходству;</a:t>
            </a:r>
          </a:p>
          <a:p>
            <a:pPr lvl="0" algn="just" fontAlgn="base">
              <a:lnSpc>
                <a:spcPct val="11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alt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при списывании буквы располагаются в обратной последовательности;</a:t>
            </a:r>
          </a:p>
          <a:p>
            <a:pPr lvl="0" algn="just" fontAlgn="base">
              <a:lnSpc>
                <a:spcPct val="11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alt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имеет место повторное письмо, пропуск  строки.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62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F7B67-FDA4-41D8-859E-8ECDEE64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666" y="118083"/>
            <a:ext cx="10536946" cy="760806"/>
          </a:xfrm>
        </p:spPr>
        <p:txBody>
          <a:bodyPr/>
          <a:lstStyle/>
          <a:p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Проверка готовности ребенка к школе: чек-лист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6C154-E32C-4C1C-8EE1-9501D5C4D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793" y="772357"/>
            <a:ext cx="10715349" cy="5967560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2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знать свои ФИО, адрес проживания, дату рождения и возраст;</a:t>
            </a:r>
          </a:p>
          <a:p>
            <a:pPr lvl="0" algn="just">
              <a:lnSpc>
                <a:spcPct val="12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владеть основным запасом сведений об окружающей действительности;</a:t>
            </a:r>
          </a:p>
          <a:p>
            <a:pPr algn="just">
              <a:lnSpc>
                <a:spcPct val="12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обслуживать себя самостоятельно;</a:t>
            </a:r>
          </a:p>
          <a:p>
            <a:pPr lvl="0" algn="just">
              <a:lnSpc>
                <a:spcPct val="12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понимать правила поведения в общественных местах;</a:t>
            </a:r>
          </a:p>
          <a:p>
            <a:pPr lvl="0" algn="just">
              <a:lnSpc>
                <a:spcPct val="12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уметь просить о помощи; </a:t>
            </a:r>
          </a:p>
          <a:p>
            <a:pPr algn="just">
              <a:lnSpc>
                <a:spcPct val="12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сопереживать людям и оценивать реакцию окружающих;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в течение 15-20 минут концентрироваться на одном деле, требующем терпения и выдержки;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уметь классифицировать и обобщать предметы по основному признаку</a:t>
            </a:r>
          </a:p>
          <a:p>
            <a:pPr algn="just">
              <a:lnSpc>
                <a:spcPct val="12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уметь представлять в уме;</a:t>
            </a:r>
          </a:p>
          <a:p>
            <a:pPr lvl="0" algn="just">
              <a:lnSpc>
                <a:spcPct val="12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17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9F46E-F101-412A-8774-C4B664C38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98" y="0"/>
            <a:ext cx="10740981" cy="8906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Проверка готовности ребенка к школе: чек-лист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D55C9-FAC6-4974-B6CD-C4ED318B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667" y="738980"/>
            <a:ext cx="10740981" cy="5892640"/>
          </a:xfrm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700" dirty="0">
                <a:latin typeface="Times New Roman" panose="02020603050405020304" pitchFamily="18" charset="0"/>
              </a:rPr>
              <a:t>во время активных игр уметь совершать точные и плавные движения;</a:t>
            </a:r>
          </a:p>
          <a:p>
            <a:pPr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700" dirty="0">
                <a:latin typeface="Times New Roman" panose="02020603050405020304" pitchFamily="18" charset="0"/>
              </a:rPr>
              <a:t>быстро и без затруднений собрать мелкие и крупные объекты, сортировать их по формам, размеру и цветам;</a:t>
            </a:r>
            <a:endParaRPr lang="ru-RU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лепить из разных материалов, владеть ножницами;</a:t>
            </a: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 держать ручку и карандаш в руке;</a:t>
            </a: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700" dirty="0">
                <a:latin typeface="Times New Roman" panose="02020603050405020304" pitchFamily="18" charset="0"/>
              </a:rPr>
              <a:t>проводить непрерывные прямые, волнистые, ломаные линии;</a:t>
            </a: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700" dirty="0">
                <a:latin typeface="Times New Roman" panose="02020603050405020304" pitchFamily="18" charset="0"/>
              </a:rPr>
              <a:t>уметь рисовать по клеточкам и точкам, копировать с образца;</a:t>
            </a: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700" dirty="0">
                <a:latin typeface="Times New Roman" panose="02020603050405020304" pitchFamily="18" charset="0"/>
              </a:rPr>
              <a:t>уметь дорисовать отсутствующую половину симметричного рисунка;</a:t>
            </a: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ru-RU" sz="2700" dirty="0">
                <a:latin typeface="Times New Roman" panose="02020603050405020304" pitchFamily="18" charset="0"/>
              </a:rPr>
              <a:t>уметь аккуратно закрашивать рисунок, выполнять штриховку;</a:t>
            </a: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endParaRPr lang="ru-RU" sz="2700" dirty="0">
              <a:latin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endParaRPr lang="ru-RU" sz="2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400" dirty="0"/>
            </a:b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00841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341</TotalTime>
  <Words>464</Words>
  <Application>Microsoft Office PowerPoint</Application>
  <PresentationFormat>Широкоэкранный</PresentationFormat>
  <Paragraphs>74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Легкий дым</vt:lpstr>
      <vt:lpstr>«Как помочь дошкольнику стать успешным школьником».</vt:lpstr>
      <vt:lpstr>Презентация PowerPoint</vt:lpstr>
      <vt:lpstr>Каким должен быть будущий первоклассник по ФГТ</vt:lpstr>
      <vt:lpstr>Компоненты готовности к школе</vt:lpstr>
      <vt:lpstr>Презентация PowerPoint</vt:lpstr>
      <vt:lpstr>Что должен знать и уметь будущий первоклассник</vt:lpstr>
      <vt:lpstr>С какими трудностями может столкнуться дошкольник в школе</vt:lpstr>
      <vt:lpstr>Проверка готовности ребенка к школе: чек-лист</vt:lpstr>
      <vt:lpstr>Проверка готовности ребенка к школе: чек-лист</vt:lpstr>
      <vt:lpstr>Проверка готовности ребенка к школе: чек-лист</vt:lpstr>
      <vt:lpstr>Проверка готовности ребенка к школе: чек-лист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помочь дошкольнику стать успешным школьником».</dc:title>
  <dc:creator>User</dc:creator>
  <cp:lastModifiedBy>User</cp:lastModifiedBy>
  <cp:revision>12</cp:revision>
  <dcterms:created xsi:type="dcterms:W3CDTF">2024-01-17T05:56:16Z</dcterms:created>
  <dcterms:modified xsi:type="dcterms:W3CDTF">2024-01-29T04:33:53Z</dcterms:modified>
</cp:coreProperties>
</file>