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33"/>
  </p:notesMasterIdLst>
  <p:sldIdLst>
    <p:sldId id="256" r:id="rId2"/>
    <p:sldId id="339" r:id="rId3"/>
    <p:sldId id="398" r:id="rId4"/>
    <p:sldId id="281" r:id="rId5"/>
    <p:sldId id="258" r:id="rId6"/>
    <p:sldId id="266" r:id="rId7"/>
    <p:sldId id="378" r:id="rId8"/>
    <p:sldId id="267" r:id="rId9"/>
    <p:sldId id="268" r:id="rId10"/>
    <p:sldId id="379" r:id="rId11"/>
    <p:sldId id="394" r:id="rId12"/>
    <p:sldId id="275" r:id="rId13"/>
    <p:sldId id="387" r:id="rId14"/>
    <p:sldId id="390" r:id="rId15"/>
    <p:sldId id="388" r:id="rId16"/>
    <p:sldId id="384" r:id="rId17"/>
    <p:sldId id="386" r:id="rId18"/>
    <p:sldId id="273" r:id="rId19"/>
    <p:sldId id="261" r:id="rId20"/>
    <p:sldId id="284" r:id="rId21"/>
    <p:sldId id="274" r:id="rId22"/>
    <p:sldId id="286" r:id="rId23"/>
    <p:sldId id="389" r:id="rId24"/>
    <p:sldId id="391" r:id="rId25"/>
    <p:sldId id="399" r:id="rId26"/>
    <p:sldId id="392" r:id="rId27"/>
    <p:sldId id="376" r:id="rId28"/>
    <p:sldId id="278" r:id="rId29"/>
    <p:sldId id="393" r:id="rId30"/>
    <p:sldId id="396" r:id="rId31"/>
    <p:sldId id="40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B357E-45C9-4F8D-8C95-BECFEA219DA1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D49A9-E553-47C2-8A3A-9B4747415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0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7979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2888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77904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76581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3788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03904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9926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60642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48451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45473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89359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58892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13249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16555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77525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060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9264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7AB5-8B92-4CA0-BB81-A83062D7E8E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8213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C92356A9-3B68-4F57-9A57-F67B5CD92641}" type="datetime4">
              <a:rPr lang="ru-RU" noProof="0" smtClean="0">
                <a:latin typeface="+mn-lt"/>
              </a:rPr>
              <a:t>9 февраля 2024 г.</a:t>
            </a:fld>
            <a:endParaRPr lang="ru-RU" noProof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Ежегодный обзор</a:t>
            </a:r>
            <a:endParaRPr lang="ru-RU" b="0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458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transition spd="slow">
    <p:push dir="u"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6EfnvQ3ds_0" TargetMode="External"/><Relationship Id="rId3" Type="http://schemas.openxmlformats.org/officeDocument/2006/relationships/hyperlink" Target="https://vk.com/wall-100760657_12344?ysclid=lpctn2e5ng495165495" TargetMode="External"/><Relationship Id="rId7" Type="http://schemas.openxmlformats.org/officeDocument/2006/relationships/hyperlink" Target="https://4brain.ru/blog/k-chemu-privodit-travlya-filmy-o-bullinge/" TargetMode="External"/><Relationship Id="rId2" Type="http://schemas.openxmlformats.org/officeDocument/2006/relationships/hyperlink" Target="https://www.livelib.ru/selection/1545301-bulling-v-knigah-dlya-detej-i-podrostkov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burninghut.ru/filmy-pro-bulling/" TargetMode="External"/><Relationship Id="rId11" Type="http://schemas.openxmlformats.org/officeDocument/2006/relationships/hyperlink" Target="https://www.youtube.com/watch?v=51wi5NRmg0g" TargetMode="External"/><Relationship Id="rId5" Type="http://schemas.openxmlformats.org/officeDocument/2006/relationships/hyperlink" Target="https://thegirl.ru/articles/top-10-filmyi-pro-travlyu-v-shkole/?ysclid=lpdz4r8q8e112386044" TargetMode="External"/><Relationship Id="rId10" Type="http://schemas.openxmlformats.org/officeDocument/2006/relationships/hyperlink" Target="https://www.youtube.com/watch?v=BEatf7GUsdM" TargetMode="External"/><Relationship Id="rId4" Type="http://schemas.openxmlformats.org/officeDocument/2006/relationships/hyperlink" Target="https://dzen.ru/a/YCJNUUhJpjYIYOnA" TargetMode="External"/><Relationship Id="rId9" Type="http://schemas.openxmlformats.org/officeDocument/2006/relationships/hyperlink" Target="https://www.youtube.com/watch?v=n7DCjd6LFV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h20-ivanovo-r24.gosweb.gosuslugi.ru/netcat_files/userfiles/Pomosch_v_trudnoy_situatsii/Spisok_knig_o_bullinge_travle_v_shkole.pdf" TargetMode="External"/><Relationship Id="rId2" Type="http://schemas.openxmlformats.org/officeDocument/2006/relationships/hyperlink" Target="https://mel.fm/vospitaniye/psikhologiya/3485670-bullying_books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rosuchebnik.ru/material/chto-delat-roditelyam-rebenku-i-uchitelyam-v-situatsii-bullinga/" TargetMode="External"/><Relationship Id="rId4" Type="http://schemas.openxmlformats.org/officeDocument/2006/relationships/hyperlink" Target="https://kas-7.mskobr.ru/files/Documents/vospitrabota/2017-2018/commission/Bullying/&#1057;&#1087;&#1080;&#1089;&#1086;&#1082;%20&#1083;&#1080;&#1090;&#1077;&#1088;&#1072;&#1090;&#1091;&#1088;&#1099;%20.pdf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pmssm.ru/&#1055;&#1077;&#1076;&#1072;&#1075;&#1086;&#1075;&#1072;&#1084;/&#1044;&#1080;&#1072;&#1075;&#1085;&#1086;&#1089;&#1090;&#1080;&#1095;&#1077;&#1089;&#1082;&#1080;&#1081;_&#1082;&#1086;&#1084;&#1087;&#1083;&#1077;&#1082;&#1090;_&#1084;&#1077;&#1090;&#1086;&#1076;&#1080;&#1082;_&#1087;&#1086;_&#1074;&#1099;&#1103;&#1074;&#1083;&#1077;&#1085;&#1080;&#1102;_&#1073;&#1091;&#1083;&#1083;&#1080;&#1085;&#1075;&#1072;.pdf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2FF9C7-B60E-FD26-B806-3D412CDBA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889"/>
            <a:ext cx="12192000" cy="68858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BC36C-4127-851A-80E4-6F6453EE9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525" y="935262"/>
            <a:ext cx="10394302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ЛАБОРАТОРИЯ 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«БУЛЛИНГ В ШКОЛЕ. НЕ ДОПУСТИТЬ. НЕ ПРОПУСТИТЬ. НЕ УПУСТИТЬ.»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A5A80A-C493-8367-3672-1CA512E60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5730" y="6321490"/>
            <a:ext cx="6599854" cy="751114"/>
          </a:xfrm>
        </p:spPr>
        <p:txBody>
          <a:bodyPr>
            <a:normAutofit/>
          </a:bodyPr>
          <a:lstStyle/>
          <a:p>
            <a:r>
              <a:rPr lang="ru-RU" sz="1100" b="1" dirty="0">
                <a:solidFill>
                  <a:schemeClr val="tx1"/>
                </a:solidFill>
              </a:rPr>
              <a:t>Педагог-психолог</a:t>
            </a:r>
            <a:r>
              <a:rPr lang="ru-RU" sz="1400" b="1" dirty="0">
                <a:solidFill>
                  <a:schemeClr val="tx1"/>
                </a:solidFill>
              </a:rPr>
              <a:t> Руденко Ольга Васильевна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052015-B3DF-956D-62B2-9CBCC570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867" y="3322862"/>
            <a:ext cx="4572000" cy="2571750"/>
          </a:xfrm>
          <a:prstGeom prst="rect">
            <a:avLst/>
          </a:prstGeom>
        </p:spPr>
      </p:pic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C6CE062A-89B6-6E1C-6C65-3C882EA41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4590" y="161299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 «Центр психолого-педагогической, медицинской  и социальной помощи № 7 «Способный ребенок»</a:t>
            </a:r>
          </a:p>
        </p:txBody>
      </p:sp>
    </p:spTree>
    <p:extLst>
      <p:ext uri="{BB962C8B-B14F-4D97-AF65-F5344CB8AC3E}">
        <p14:creationId xmlns:p14="http://schemas.microsoft.com/office/powerpoint/2010/main" val="278598262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58ACE-EA23-DD88-C697-67F3C90B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90" y="624110"/>
            <a:ext cx="10898123" cy="128089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ли у </a:t>
            </a:r>
            <a:r>
              <a:rPr lang="ru-RU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буллинга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причины….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30EEEB-2CC1-9108-EFB0-314B01B7C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031" y="2086947"/>
            <a:ext cx="10436323" cy="4388498"/>
          </a:xfrm>
        </p:spPr>
        <p:txBody>
          <a:bodyPr>
            <a:normAutofit/>
          </a:bodyPr>
          <a:lstStyle/>
          <a:p>
            <a:r>
              <a:rPr lang="ru-RU" sz="2800" dirty="0"/>
              <a:t>банальная зависть или неприязнь;</a:t>
            </a:r>
          </a:p>
          <a:p>
            <a:r>
              <a:rPr lang="ru-RU" sz="2800" dirty="0"/>
              <a:t>стремление показать свое превосходство над человеком, который не нравится, путем его унижения или запугивания;</a:t>
            </a:r>
          </a:p>
          <a:p>
            <a:r>
              <a:rPr lang="ru-RU" sz="2800" dirty="0"/>
              <a:t>желание продемонстрировать остальным свою силу;</a:t>
            </a:r>
          </a:p>
          <a:p>
            <a:r>
              <a:rPr lang="ru-RU" sz="2800" dirty="0"/>
              <a:t>жажда мести, если агрессор когда-то сам был жертвой </a:t>
            </a:r>
            <a:r>
              <a:rPr lang="ru-RU" sz="2800" dirty="0" err="1"/>
              <a:t>буллинга</a:t>
            </a:r>
            <a:r>
              <a:rPr lang="ru-RU" sz="2800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477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D7C3CA0-F2EC-A027-79B5-89055C822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1070" y="1473504"/>
            <a:ext cx="11050588" cy="49879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200" b="1" dirty="0"/>
              <a:t>Увидеть…</a:t>
            </a:r>
          </a:p>
          <a:p>
            <a:pPr marL="0" indent="0">
              <a:buNone/>
            </a:pPr>
            <a:r>
              <a:rPr lang="ru-RU" sz="3200" b="1" dirty="0"/>
              <a:t>           Заметить…</a:t>
            </a:r>
          </a:p>
          <a:p>
            <a:pPr marL="0" indent="0">
              <a:buNone/>
            </a:pPr>
            <a:r>
              <a:rPr lang="ru-RU" sz="3200" b="1" dirty="0"/>
              <a:t>                        услышать…</a:t>
            </a:r>
          </a:p>
          <a:p>
            <a:pPr marL="0" indent="0">
              <a:buNone/>
            </a:pPr>
            <a:r>
              <a:rPr lang="ru-RU" sz="3200" b="1" dirty="0"/>
              <a:t>                                       Почувствовать…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75738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0BA8C-4E0B-1DF9-2E62-BD1B72BD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A1EF6F-36E4-80F5-02A8-47EF84514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8" y="477400"/>
            <a:ext cx="10515600" cy="4351338"/>
          </a:xfrm>
        </p:spPr>
        <p:txBody>
          <a:bodyPr/>
          <a:lstStyle/>
          <a:p>
            <a:pPr algn="ctr"/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 УПУСТИТЬ !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FA901A-7B1D-BC03-0365-CA4BF9C2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1603" b="2924"/>
          <a:stretch/>
        </p:blipFill>
        <p:spPr>
          <a:xfrm>
            <a:off x="3084938" y="3088390"/>
            <a:ext cx="5436440" cy="337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0565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46AAB-E1A0-ECFC-BFD4-05287CA7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81" y="0"/>
            <a:ext cx="10463835" cy="799958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Алгоритм действий </a:t>
            </a:r>
            <a:r>
              <a:rPr lang="ru-RU" b="1" dirty="0" err="1">
                <a:solidFill>
                  <a:schemeClr val="bg1">
                    <a:lumMod val="50000"/>
                  </a:schemeClr>
                </a:solidFill>
              </a:rPr>
              <a:t>оо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 в случае выявления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фактов насилия, </a:t>
            </a:r>
            <a:r>
              <a:rPr lang="ru-RU" b="1" dirty="0" err="1">
                <a:solidFill>
                  <a:schemeClr val="bg1">
                    <a:lumMod val="50000"/>
                  </a:schemeClr>
                </a:solidFill>
              </a:rPr>
              <a:t>буллинга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 среди обучающихся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5EB08ED-34FF-9156-E5BB-E3A96E20D065}"/>
              </a:ext>
            </a:extLst>
          </p:cNvPr>
          <p:cNvSpPr/>
          <p:nvPr/>
        </p:nvSpPr>
        <p:spPr>
          <a:xfrm>
            <a:off x="864081" y="4410991"/>
            <a:ext cx="2444492" cy="223783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Сообщение о случае насилия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/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выявление случая насилия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9F132A2-7B70-4893-668A-99968F9C6905}"/>
              </a:ext>
            </a:extLst>
          </p:cNvPr>
          <p:cNvSpPr/>
          <p:nvPr/>
        </p:nvSpPr>
        <p:spPr>
          <a:xfrm>
            <a:off x="1956172" y="2129876"/>
            <a:ext cx="2444492" cy="2202257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2FA3EE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Немедленное вмешательство в целях прекращения насилия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A489BC2-2899-48DE-C69D-F64A5992105E}"/>
              </a:ext>
            </a:extLst>
          </p:cNvPr>
          <p:cNvSpPr/>
          <p:nvPr/>
        </p:nvSpPr>
        <p:spPr>
          <a:xfrm>
            <a:off x="5054395" y="1588768"/>
            <a:ext cx="2353197" cy="223783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Оказание первой помощи пострадавшему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C52ECD9-57FE-43F9-234C-4B61726FB684}"/>
              </a:ext>
            </a:extLst>
          </p:cNvPr>
          <p:cNvSpPr/>
          <p:nvPr/>
        </p:nvSpPr>
        <p:spPr>
          <a:xfrm>
            <a:off x="8117344" y="2094294"/>
            <a:ext cx="2281797" cy="223783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2FA3EE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Разбор и регистрация случая насилия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11BDD83-5C16-720A-9871-25A79DC05E12}"/>
              </a:ext>
            </a:extLst>
          </p:cNvPr>
          <p:cNvSpPr/>
          <p:nvPr/>
        </p:nvSpPr>
        <p:spPr>
          <a:xfrm>
            <a:off x="9189774" y="4410990"/>
            <a:ext cx="2435710" cy="223783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Оказание помощи, принятие воспитательных и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дисципли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нарных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мер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8D60C155-3A10-490E-3CD8-36AD436EA386}"/>
              </a:ext>
            </a:extLst>
          </p:cNvPr>
          <p:cNvSpPr/>
          <p:nvPr/>
        </p:nvSpPr>
        <p:spPr>
          <a:xfrm rot="19134506">
            <a:off x="1593242" y="3871191"/>
            <a:ext cx="578498" cy="417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B0CBEBD4-EA1A-220A-8E19-D8C4EC9C5109}"/>
              </a:ext>
            </a:extLst>
          </p:cNvPr>
          <p:cNvSpPr/>
          <p:nvPr/>
        </p:nvSpPr>
        <p:spPr>
          <a:xfrm rot="20506519">
            <a:off x="4459914" y="2550282"/>
            <a:ext cx="542821" cy="417432"/>
          </a:xfrm>
          <a:prstGeom prst="rightArrow">
            <a:avLst/>
          </a:prstGeom>
          <a:solidFill>
            <a:srgbClr val="2FA3EE"/>
          </a:solidFill>
          <a:ln w="15875" cap="flat" cmpd="sng" algn="ctr">
            <a:solidFill>
              <a:srgbClr val="2FA3E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CF919AF9-C145-38A2-3867-4168625C82B4}"/>
              </a:ext>
            </a:extLst>
          </p:cNvPr>
          <p:cNvSpPr/>
          <p:nvPr/>
        </p:nvSpPr>
        <p:spPr>
          <a:xfrm rot="590017">
            <a:off x="7507449" y="2641864"/>
            <a:ext cx="578498" cy="417432"/>
          </a:xfrm>
          <a:prstGeom prst="rightArrow">
            <a:avLst/>
          </a:prstGeom>
          <a:solidFill>
            <a:srgbClr val="2FA3EE"/>
          </a:solidFill>
          <a:ln w="15875" cap="flat" cmpd="sng" algn="ctr">
            <a:solidFill>
              <a:srgbClr val="2FA3E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5AE6CE46-D457-272B-D837-178C5C14234C}"/>
              </a:ext>
            </a:extLst>
          </p:cNvPr>
          <p:cNvSpPr/>
          <p:nvPr/>
        </p:nvSpPr>
        <p:spPr>
          <a:xfrm rot="3526529">
            <a:off x="10274802" y="3879323"/>
            <a:ext cx="578498" cy="417432"/>
          </a:xfrm>
          <a:prstGeom prst="rightArrow">
            <a:avLst/>
          </a:prstGeom>
          <a:solidFill>
            <a:srgbClr val="2FA3EE"/>
          </a:solidFill>
          <a:ln w="15875" cap="flat" cmpd="sng" algn="ctr">
            <a:solidFill>
              <a:srgbClr val="2FA3E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888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64D6D-0435-80FC-49DA-9BC114AD1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05" y="302172"/>
            <a:ext cx="10471468" cy="87130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</a:t>
            </a:r>
            <a:r>
              <a:rPr lang="ru-RU" sz="32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Буллинг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может считаться разрешенным?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5A4039-A52C-9235-C05F-0190B8B07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14" y="1570450"/>
            <a:ext cx="10471468" cy="4465320"/>
          </a:xfrm>
        </p:spPr>
        <p:txBody>
          <a:bodyPr>
            <a:normAutofit/>
          </a:bodyPr>
          <a:lstStyle/>
          <a:p>
            <a:r>
              <a:rPr lang="ru-RU" dirty="0"/>
              <a:t>всем его участникам </a:t>
            </a:r>
            <a:r>
              <a:rPr lang="ru-RU" b="1" dirty="0"/>
              <a:t>оказана помощь</a:t>
            </a:r>
            <a:r>
              <a:rPr lang="ru-RU" dirty="0"/>
              <a:t>;</a:t>
            </a:r>
          </a:p>
          <a:p>
            <a:r>
              <a:rPr lang="ru-RU" dirty="0"/>
              <a:t>в отношении обидчиков </a:t>
            </a:r>
            <a:r>
              <a:rPr lang="ru-RU" b="1" dirty="0"/>
              <a:t>приняты  воспитательные </a:t>
            </a:r>
            <a:r>
              <a:rPr lang="ru-RU" dirty="0"/>
              <a:t>и при необходимости – дисциплинарные меры; </a:t>
            </a:r>
          </a:p>
          <a:p>
            <a:r>
              <a:rPr lang="ru-RU" dirty="0"/>
              <a:t>обстановка в классе (группе) нормализовалась и повторных проявлений насилия со стороны обидчиков (или других лиц в отношении пострадавшего или других учащихся) не наблюдается в </a:t>
            </a:r>
            <a:r>
              <a:rPr lang="ru-RU" b="1" dirty="0"/>
              <a:t>течение 3–4 недель; </a:t>
            </a:r>
          </a:p>
          <a:p>
            <a:r>
              <a:rPr lang="ru-RU" dirty="0"/>
              <a:t>При завершении случая в форме регистрации и в журнале учета случаев насилия </a:t>
            </a:r>
            <a:r>
              <a:rPr lang="ru-RU" b="1" dirty="0"/>
              <a:t>делается запись о принятых мерах</a:t>
            </a:r>
            <a:r>
              <a:rPr lang="ru-RU" dirty="0"/>
              <a:t>, оказанной помощи и достигнутых результатах.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581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Мужчина">
            <a:extLst>
              <a:ext uri="{FF2B5EF4-FFF2-40B4-BE49-F238E27FC236}">
                <a16:creationId xmlns:a16="http://schemas.microsoft.com/office/drawing/2014/main" id="{2C9C1C2B-8586-9369-2F4F-E77782BF8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109" y="4391043"/>
            <a:ext cx="914400" cy="914400"/>
          </a:xfrm>
          <a:prstGeom prst="rect">
            <a:avLst/>
          </a:prstGeom>
        </p:spPr>
      </p:pic>
      <p:pic>
        <p:nvPicPr>
          <p:cNvPr id="8" name="Рисунок 7" descr="Мужчина">
            <a:extLst>
              <a:ext uri="{FF2B5EF4-FFF2-40B4-BE49-F238E27FC236}">
                <a16:creationId xmlns:a16="http://schemas.microsoft.com/office/drawing/2014/main" id="{6715CC2E-95BE-AC14-9896-0DE1B7FD7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643" y="2072131"/>
            <a:ext cx="914400" cy="914400"/>
          </a:xfrm>
          <a:prstGeom prst="rect">
            <a:avLst/>
          </a:prstGeom>
        </p:spPr>
      </p:pic>
      <p:pic>
        <p:nvPicPr>
          <p:cNvPr id="9" name="Рисунок 8" descr="Мужчина">
            <a:extLst>
              <a:ext uri="{FF2B5EF4-FFF2-40B4-BE49-F238E27FC236}">
                <a16:creationId xmlns:a16="http://schemas.microsoft.com/office/drawing/2014/main" id="{AEA5011A-EFE1-EA00-1398-40899CD05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1994" y="1243279"/>
            <a:ext cx="914400" cy="914400"/>
          </a:xfrm>
          <a:prstGeom prst="rect">
            <a:avLst/>
          </a:prstGeom>
        </p:spPr>
      </p:pic>
      <p:pic>
        <p:nvPicPr>
          <p:cNvPr id="10" name="Рисунок 9" descr="Мужчина">
            <a:extLst>
              <a:ext uri="{FF2B5EF4-FFF2-40B4-BE49-F238E27FC236}">
                <a16:creationId xmlns:a16="http://schemas.microsoft.com/office/drawing/2014/main" id="{EA606877-221A-F060-1C1A-6172F20A0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717" y="1169678"/>
            <a:ext cx="914400" cy="914400"/>
          </a:xfrm>
          <a:prstGeom prst="rect">
            <a:avLst/>
          </a:prstGeom>
        </p:spPr>
      </p:pic>
      <p:pic>
        <p:nvPicPr>
          <p:cNvPr id="12" name="Рисунок 11" descr="Мужчина">
            <a:extLst>
              <a:ext uri="{FF2B5EF4-FFF2-40B4-BE49-F238E27FC236}">
                <a16:creationId xmlns:a16="http://schemas.microsoft.com/office/drawing/2014/main" id="{C5C09296-5B8C-2689-CCDC-CD38AFBB9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6191" y="2018718"/>
            <a:ext cx="914400" cy="914400"/>
          </a:xfrm>
          <a:prstGeom prst="rect">
            <a:avLst/>
          </a:prstGeom>
        </p:spPr>
      </p:pic>
      <p:pic>
        <p:nvPicPr>
          <p:cNvPr id="13" name="Рисунок 12" descr="Мужчина">
            <a:extLst>
              <a:ext uri="{FF2B5EF4-FFF2-40B4-BE49-F238E27FC236}">
                <a16:creationId xmlns:a16="http://schemas.microsoft.com/office/drawing/2014/main" id="{2995A25D-7759-8660-8D97-036759D42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0504" y="4656177"/>
            <a:ext cx="914400" cy="914400"/>
          </a:xfrm>
          <a:prstGeom prst="rect">
            <a:avLst/>
          </a:prstGeom>
        </p:spPr>
      </p:pic>
      <p:pic>
        <p:nvPicPr>
          <p:cNvPr id="14" name="Рисунок 13" descr="Мужчина">
            <a:extLst>
              <a:ext uri="{FF2B5EF4-FFF2-40B4-BE49-F238E27FC236}">
                <a16:creationId xmlns:a16="http://schemas.microsoft.com/office/drawing/2014/main" id="{5A42CCD9-EFE8-E7A2-7FF1-087F64A92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9450" y="4815840"/>
            <a:ext cx="1056944" cy="1056944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138F9C2-48EC-C874-CF30-FB261A579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1761" y="147645"/>
            <a:ext cx="6542399" cy="83757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324749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Optima Cyr"/>
              </a:defRPr>
            </a:lvl6pPr>
            <a:lvl7pPr marL="649498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Optima Cyr"/>
              </a:defRPr>
            </a:lvl7pPr>
            <a:lvl8pPr marL="9742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Optima Cyr"/>
              </a:defRPr>
            </a:lvl8pPr>
            <a:lvl9pPr marL="129899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Optima Cyr"/>
              </a:defRPr>
            </a:lvl9pPr>
          </a:lstStyle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УЧАСТНИКИ  </a:t>
            </a:r>
            <a:r>
              <a:rPr lang="ru-RU" sz="32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БуллингА</a:t>
            </a:r>
            <a:endParaRPr lang="ru-RU" sz="32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C7FA5B-16A0-E009-E34B-E2793E86BF8D}"/>
              </a:ext>
            </a:extLst>
          </p:cNvPr>
          <p:cNvSpPr txBox="1"/>
          <p:nvPr/>
        </p:nvSpPr>
        <p:spPr>
          <a:xfrm>
            <a:off x="3550154" y="613084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ЖЕРВА БУЛЛИНГА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616361-9ACD-11B5-E7F4-2AB651423AD3}"/>
              </a:ext>
            </a:extLst>
          </p:cNvPr>
          <p:cNvSpPr txBox="1"/>
          <p:nvPr/>
        </p:nvSpPr>
        <p:spPr>
          <a:xfrm>
            <a:off x="4243513" y="2228671"/>
            <a:ext cx="1830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Агрессор (</a:t>
            </a:r>
            <a:r>
              <a:rPr lang="ru-RU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</a:t>
            </a:r>
            <a:r>
              <a:rPr lang="ru-RU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уллер</a:t>
            </a:r>
            <a:r>
              <a:rPr lang="ru-R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инициирует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буллинг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07559E-F6D6-CDA5-BE78-FA5A23018F77}"/>
              </a:ext>
            </a:extLst>
          </p:cNvPr>
          <p:cNvSpPr txBox="1"/>
          <p:nvPr/>
        </p:nvSpPr>
        <p:spPr>
          <a:xfrm>
            <a:off x="1567656" y="3204058"/>
            <a:ext cx="2424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Одобряющие</a:t>
            </a:r>
            <a:r>
              <a:rPr lang="ru-RU" sz="1800" b="1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наблюдатели</a:t>
            </a:r>
          </a:p>
          <a:p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одобряют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происходящее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сами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принимают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нем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участие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ED27DA-1FE4-7813-15CE-1F56F8FFDDDC}"/>
              </a:ext>
            </a:extLst>
          </p:cNvPr>
          <p:cNvSpPr txBox="1"/>
          <p:nvPr/>
        </p:nvSpPr>
        <p:spPr>
          <a:xfrm>
            <a:off x="8537236" y="3218744"/>
            <a:ext cx="3184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Потенциальные</a:t>
            </a:r>
            <a:r>
              <a:rPr lang="ru-RU" sz="1800" b="1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защитники</a:t>
            </a:r>
          </a:p>
          <a:p>
            <a:r>
              <a:rPr lang="ru-RU" sz="1800" b="1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одобряют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происходящее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хотели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бы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помочь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помогают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E00087-4C0E-1ED4-C342-CF1C5A4C0D17}"/>
              </a:ext>
            </a:extLst>
          </p:cNvPr>
          <p:cNvSpPr txBox="1"/>
          <p:nvPr/>
        </p:nvSpPr>
        <p:spPr>
          <a:xfrm>
            <a:off x="9985590" y="5807681"/>
            <a:ext cx="2124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Защитники</a:t>
            </a:r>
          </a:p>
          <a:p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пытаются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помочь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E9A5DE-0DBD-2E6B-6041-EB08F758950C}"/>
              </a:ext>
            </a:extLst>
          </p:cNvPr>
          <p:cNvSpPr txBox="1"/>
          <p:nvPr/>
        </p:nvSpPr>
        <p:spPr>
          <a:xfrm>
            <a:off x="6902898" y="2082808"/>
            <a:ext cx="1730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Последователи</a:t>
            </a:r>
          </a:p>
          <a:p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активно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участвуют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травле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инициируют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D62EE4-976A-2F1C-BFD1-E95A93179349}"/>
              </a:ext>
            </a:extLst>
          </p:cNvPr>
          <p:cNvSpPr txBox="1"/>
          <p:nvPr/>
        </p:nvSpPr>
        <p:spPr>
          <a:xfrm>
            <a:off x="125249" y="5415584"/>
            <a:ext cx="3083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Пассивные</a:t>
            </a:r>
            <a:r>
              <a:rPr lang="ru-RU" sz="1800" b="1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наблюдатели</a:t>
            </a:r>
          </a:p>
          <a:p>
            <a:r>
              <a:rPr lang="ru-RU" sz="1800" b="1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интересом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наблюдают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за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происходящим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открыто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поддерживают</a:t>
            </a:r>
            <a:endParaRPr lang="ru-RU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BEAD880C-CFC7-401E-876A-D1CB48A81143}"/>
              </a:ext>
            </a:extLst>
          </p:cNvPr>
          <p:cNvCxnSpPr>
            <a:cxnSpLocks/>
          </p:cNvCxnSpPr>
          <p:nvPr/>
        </p:nvCxnSpPr>
        <p:spPr>
          <a:xfrm>
            <a:off x="4106035" y="4325404"/>
            <a:ext cx="1967808" cy="968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F59D5E-1457-453F-9B31-5705BFF4D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55485">
            <a:off x="3851377" y="5394971"/>
            <a:ext cx="1804572" cy="12375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6DEDEA-B408-4278-96A6-E13FBE28A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514875">
            <a:off x="7174259" y="4909256"/>
            <a:ext cx="2194750" cy="2042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835FFE-4A42-4D6C-8AE6-C88AF7691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764444">
            <a:off x="6308670" y="3222389"/>
            <a:ext cx="1605055" cy="2042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A74F2D2-BC54-41D8-9453-A88798EF7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80179">
            <a:off x="6502117" y="3555901"/>
            <a:ext cx="2702695" cy="27732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D23398-6748-42FE-AB9F-5BF75D697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9977">
            <a:off x="5324095" y="3706075"/>
            <a:ext cx="1421108" cy="97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62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63DED-7DA8-17FA-B7F6-EF9E4834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513" y="44676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7566A2-AA6D-30E9-C56E-74318AFB1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9203" r="8394"/>
          <a:stretch/>
        </p:blipFill>
        <p:spPr>
          <a:xfrm>
            <a:off x="8956134" y="4189631"/>
            <a:ext cx="3023119" cy="2445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B262C6-2E3E-7004-EF66-2BBB8DBE63CC}"/>
              </a:ext>
            </a:extLst>
          </p:cNvPr>
          <p:cNvSpPr txBox="1"/>
          <p:nvPr/>
        </p:nvSpPr>
        <p:spPr>
          <a:xfrm>
            <a:off x="0" y="1040591"/>
            <a:ext cx="11464057" cy="5594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Мальчик с семьей  переехал из одного  района города в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другой, </a:t>
            </a:r>
            <a:r>
              <a:rPr lang="ru-RU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соответственно поступил в другую школу.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Проблемой в классе стало его необычное имя. Группа детей,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услышали, начали насмехаться, относиться с пренебрежением,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провоцировать на драки, отнимать деньги.     </a:t>
            </a:r>
            <a:r>
              <a:rPr lang="ru-RU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 из ребят 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одобрительно усмехались,  поддерживали насилие со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стороны.</a:t>
            </a:r>
            <a:r>
              <a:rPr lang="ru-RU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классе смотрели на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ситуацию со стороны, обсуждали, но боялись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вмешаться. Пара ребят пытались заступиться за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мальчика, но получали отпор от обидчиков.</a:t>
            </a:r>
          </a:p>
        </p:txBody>
      </p:sp>
    </p:spTree>
    <p:extLst>
      <p:ext uri="{BB962C8B-B14F-4D97-AF65-F5344CB8AC3E}">
        <p14:creationId xmlns:p14="http://schemas.microsoft.com/office/powerpoint/2010/main" val="161257689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A7B5D0E-1953-BDD1-D7D1-15C064F6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00" y="1301591"/>
            <a:ext cx="10714135" cy="5303689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ru-RU" sz="2300" dirty="0" err="1"/>
              <a:t>детИ-инвалидЫ</a:t>
            </a:r>
            <a:r>
              <a:rPr lang="ru-RU" sz="2300" dirty="0"/>
              <a:t> (с физическими недостатками или особенностями </a:t>
            </a:r>
          </a:p>
          <a:p>
            <a:pPr marL="0" indent="0">
              <a:buNone/>
            </a:pPr>
            <a:r>
              <a:rPr lang="ru-RU" sz="2300" dirty="0"/>
              <a:t>     развития  (сниженный слух или зрение, ДЦП и др.);</a:t>
            </a:r>
          </a:p>
          <a:p>
            <a:pPr marL="285750" lvl="0" indent="-285750" fontAlgn="auto">
              <a:buFont typeface="Arial" panose="020B0604020202020204" pitchFamily="34" charset="0"/>
              <a:buChar char="•"/>
            </a:pPr>
            <a:r>
              <a:rPr lang="ru-RU" sz="2300" dirty="0" err="1"/>
              <a:t>детИ</a:t>
            </a:r>
            <a:r>
              <a:rPr lang="ru-RU" sz="2300" dirty="0"/>
              <a:t> из неблагополучной среды;</a:t>
            </a:r>
          </a:p>
          <a:p>
            <a:pPr marL="285750" lvl="0" indent="-285750" fontAlgn="auto">
              <a:buFont typeface="Arial" panose="020B0604020202020204" pitchFamily="34" charset="0"/>
              <a:buChar char="•"/>
            </a:pPr>
            <a:r>
              <a:rPr lang="ru-RU" sz="2300" dirty="0"/>
              <a:t>беженцы;</a:t>
            </a:r>
          </a:p>
          <a:p>
            <a:pPr marL="285750" lvl="0" indent="-285750" fontAlgn="auto">
              <a:buFont typeface="Arial" panose="020B0604020202020204" pitchFamily="34" charset="0"/>
              <a:buChar char="•"/>
            </a:pPr>
            <a:r>
              <a:rPr lang="ru-RU" sz="2300" dirty="0"/>
              <a:t>дети, которые вернулись в класс с дистанционного или домашнего обучения;</a:t>
            </a:r>
          </a:p>
          <a:p>
            <a:r>
              <a:rPr lang="ru-RU" sz="2300" dirty="0"/>
              <a:t>неуверенные в себе, замкнутые, с повышенной тревожностью и низкой самооценкой;</a:t>
            </a:r>
          </a:p>
          <a:p>
            <a:r>
              <a:rPr lang="ru-RU" sz="2300" dirty="0"/>
              <a:t>с особенностями внешности (веснушки, полнота/худоба и др.);</a:t>
            </a:r>
          </a:p>
          <a:p>
            <a:r>
              <a:rPr lang="ru-RU" sz="2300" dirty="0"/>
              <a:t>с низким интеллектом и проблемами в учебе;</a:t>
            </a:r>
          </a:p>
          <a:p>
            <a:r>
              <a:rPr lang="ru-RU" sz="2300" dirty="0"/>
              <a:t>«любимчики» учителей или, наоборот, изгои.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2300" b="1" dirty="0"/>
              <a:t>объединяет всех жертв то, что  они не могут  противостоять обидчику, защитить себя, дать отпор.</a:t>
            </a:r>
          </a:p>
          <a:p>
            <a:pPr marL="285750" lvl="0" indent="-285750" fontAlgn="auto">
              <a:buFont typeface="Arial" panose="020B0604020202020204" pitchFamily="34" charset="0"/>
              <a:buChar char="•"/>
            </a:pPr>
            <a:endParaRPr lang="ru-RU" sz="2300" dirty="0"/>
          </a:p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578AD1B-D68A-B0E4-2709-D50912B1E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13" y="202793"/>
            <a:ext cx="8912225" cy="1281112"/>
          </a:xfrm>
        </p:spPr>
        <p:txBody>
          <a:bodyPr rtlCol="0">
            <a:normAutofit/>
          </a:bodyPr>
          <a:lstStyle/>
          <a:p>
            <a:pPr fontAlgn="auto"/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E78849-E7AC-80DF-D97A-9CE0BF17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8060048" y="202793"/>
            <a:ext cx="3937352" cy="235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7674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44B61-BA57-FC94-28F7-E95805009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827" y="541068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Агрессор (</a:t>
            </a:r>
            <a:r>
              <a:rPr lang="ru-RU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буллер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зачинщик)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77F31-BB05-431A-5255-CE2A6520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34" y="1613592"/>
            <a:ext cx="11507166" cy="5066091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/>
              <a:t>с низкой самооценкой, которую он стремится поднять за счёт унижения других;</a:t>
            </a:r>
          </a:p>
          <a:p>
            <a:r>
              <a:rPr lang="ru-RU" sz="2400" dirty="0"/>
              <a:t>стремящийся быть в центре внимания любой ценой;</a:t>
            </a:r>
          </a:p>
          <a:p>
            <a:r>
              <a:rPr lang="ru-RU" sz="2400" dirty="0"/>
              <a:t>агрессивный, жестокий, склонный к доминированию и манипулированию;</a:t>
            </a:r>
          </a:p>
          <a:p>
            <a:r>
              <a:rPr lang="ru-RU" sz="2400" dirty="0"/>
              <a:t>Активные, общительные дети, претендующие на роль лидера в классе;</a:t>
            </a:r>
          </a:p>
          <a:p>
            <a:r>
              <a:rPr lang="ru-RU" sz="2400" dirty="0"/>
              <a:t>не умеющие сочувствовать окружающим, ставить себя на место других (нарушение эмпатии);</a:t>
            </a:r>
          </a:p>
          <a:p>
            <a:r>
              <a:rPr lang="ru-RU" sz="2400" dirty="0"/>
              <a:t>чаще с проблемами в семейных и детско-родительских отношениях;</a:t>
            </a:r>
          </a:p>
          <a:p>
            <a:r>
              <a:rPr lang="ru-RU" sz="2400" dirty="0"/>
              <a:t>Агрессорами могут быть дети как из неблагополучных семей, так и из семей с высоким материальным положением.</a:t>
            </a:r>
          </a:p>
          <a:p>
            <a:pPr marL="0" indent="0" algn="ctr">
              <a:buNone/>
            </a:pPr>
            <a:r>
              <a:rPr lang="ru-RU" sz="2400" b="1" dirty="0"/>
              <a:t>Причины: стремление самоутвердиться, выделиться. </a:t>
            </a:r>
          </a:p>
          <a:p>
            <a:pPr marL="0" indent="0" algn="ctr">
              <a:buNone/>
            </a:pPr>
            <a:r>
              <a:rPr lang="ru-RU" sz="2400" b="1" dirty="0"/>
              <a:t>Очень редко травля — это результат личной мести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A22405-B8F8-9E36-44FF-E6D8C824F0D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56260" y="178316"/>
            <a:ext cx="1844040" cy="14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7038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E0C9A-7AAC-249F-3216-9B4F75D2C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848" y="409505"/>
            <a:ext cx="9925692" cy="128089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 составляющие работы педагога-психолога в работе с детьми   агрессорами и жертвами </a:t>
            </a:r>
            <a:r>
              <a:rPr lang="ru-RU" sz="28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буллинга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D26F7C-94ED-6CD6-6D38-560C0C353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734" y="1937657"/>
            <a:ext cx="11014821" cy="468707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переговорить отдельно с каждым ребенком, ставшим </a:t>
            </a:r>
            <a:r>
              <a:rPr lang="ru-RU" b="1" dirty="0"/>
              <a:t>жертвой</a:t>
            </a:r>
            <a:r>
              <a:rPr lang="ru-RU" dirty="0"/>
              <a:t>, и предложить письменно описать все случившееся;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индивидуальная беседа 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с каждым членом группы 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агрессоров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lang="ru-RU" dirty="0"/>
              <a:t> получить от них письменное изложение инцидента;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обидчикам объясняется, какие именно </a:t>
            </a:r>
            <a:r>
              <a:rPr lang="ru-RU" b="1" dirty="0"/>
              <a:t>правила поведения были нарушены </a:t>
            </a:r>
            <a:r>
              <a:rPr lang="ru-RU" dirty="0"/>
              <a:t>и какое наказание их ожидает за содеянное; </a:t>
            </a:r>
          </a:p>
          <a:p>
            <a:r>
              <a:rPr lang="ru-RU" dirty="0"/>
              <a:t>осуществляется </a:t>
            </a:r>
            <a:r>
              <a:rPr lang="ru-RU" b="1" dirty="0"/>
              <a:t>психологическая подготовка </a:t>
            </a:r>
            <a:r>
              <a:rPr lang="ru-RU" dirty="0"/>
              <a:t>всех действующих лиц </a:t>
            </a:r>
            <a:r>
              <a:rPr lang="ru-RU" b="1" dirty="0"/>
              <a:t>к встрече друг с другом </a:t>
            </a:r>
            <a:r>
              <a:rPr lang="ru-RU" dirty="0"/>
              <a:t>вне стен кабинета специалиста; «Что вы собираетесь сказать другим ребятам, когда выйдете отсюда?»</a:t>
            </a:r>
          </a:p>
          <a:p>
            <a:r>
              <a:rPr lang="ru-RU" dirty="0"/>
              <a:t>собрать всю группу и предложить каждому её члену </a:t>
            </a:r>
            <a:r>
              <a:rPr lang="ru-RU" b="1" dirty="0"/>
              <a:t>рассказать перед другими</a:t>
            </a:r>
            <a:r>
              <a:rPr lang="ru-RU" dirty="0"/>
              <a:t>, о чем говорили с ним в индивидуальной беседе;</a:t>
            </a:r>
          </a:p>
          <a:p>
            <a:r>
              <a:rPr lang="ru-RU" b="1" dirty="0"/>
              <a:t>потребовать</a:t>
            </a:r>
            <a:r>
              <a:rPr lang="ru-RU" dirty="0"/>
              <a:t> от обидчиков </a:t>
            </a:r>
            <a:r>
              <a:rPr lang="ru-RU" b="1" dirty="0"/>
              <a:t>извинений</a:t>
            </a:r>
            <a:r>
              <a:rPr lang="ru-RU" dirty="0"/>
              <a:t>;</a:t>
            </a:r>
          </a:p>
          <a:p>
            <a:r>
              <a:rPr lang="ru-RU" b="1" dirty="0"/>
              <a:t>поговорить с родителями детей</a:t>
            </a:r>
            <a:r>
              <a:rPr lang="ru-RU" dirty="0"/>
              <a:t>, участвовавших в девиантной группе, показать им письменные объяснения ребят.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37180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>
            <a:extLst>
              <a:ext uri="{FF2B5EF4-FFF2-40B4-BE49-F238E27FC236}">
                <a16:creationId xmlns:a16="http://schemas.microsoft.com/office/drawing/2014/main" id="{A915570F-2650-DDA1-C878-1AB97CE431CB}"/>
              </a:ext>
            </a:extLst>
          </p:cNvPr>
          <p:cNvSpPr txBox="1">
            <a:spLocks/>
          </p:cNvSpPr>
          <p:nvPr/>
        </p:nvSpPr>
        <p:spPr>
          <a:xfrm>
            <a:off x="2075338" y="435049"/>
            <a:ext cx="2694781" cy="49245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>
                    <a:lumMod val="50000"/>
                  </a:schemeClr>
                </a:solidFill>
                <a:latin typeface="Franklin Gothic Demi"/>
              </a:rPr>
              <a:t>Конфликт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A06B9CEE-C787-2085-9EBD-BCA70BA6B588}"/>
              </a:ext>
            </a:extLst>
          </p:cNvPr>
          <p:cNvSpPr txBox="1">
            <a:spLocks/>
          </p:cNvSpPr>
          <p:nvPr/>
        </p:nvSpPr>
        <p:spPr>
          <a:xfrm>
            <a:off x="358167" y="2898170"/>
            <a:ext cx="5737833" cy="358981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В конфликте всегда есть </a:t>
            </a:r>
            <a:r>
              <a:rPr lang="de-DE" sz="1800" u="sng" dirty="0">
                <a:solidFill>
                  <a:srgbClr val="000000"/>
                </a:solidFill>
                <a:latin typeface="Franklin Gothic Book"/>
              </a:rPr>
              <a:t>предмет (причина) конфликта</a:t>
            </a:r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 (предметы, интересы, ценности и прочее).</a:t>
            </a:r>
            <a:endParaRPr lang="ru-RU" sz="1800" dirty="0">
              <a:solidFill>
                <a:srgbClr val="000000"/>
              </a:solidFill>
              <a:latin typeface="Franklin Gothic Book"/>
            </a:endParaRPr>
          </a:p>
          <a:p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Решение участвовать в конфликте участники принимают сами </a:t>
            </a:r>
            <a:endParaRPr lang="ru-RU" sz="1800" dirty="0">
              <a:solidFill>
                <a:srgbClr val="000000"/>
              </a:solidFill>
              <a:latin typeface="Franklin Gothic Book"/>
            </a:endParaRPr>
          </a:p>
          <a:p>
            <a:r>
              <a:rPr lang="ru-RU" sz="1800" dirty="0">
                <a:solidFill>
                  <a:srgbClr val="000000"/>
                </a:solidFill>
                <a:latin typeface="Franklin Gothic Book"/>
              </a:rPr>
              <a:t>С</a:t>
            </a:r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тороны сохраняют </a:t>
            </a:r>
            <a:r>
              <a:rPr lang="de-DE" sz="1800" dirty="0" err="1">
                <a:solidFill>
                  <a:srgbClr val="000000"/>
                </a:solidFill>
                <a:latin typeface="Franklin Gothic Book"/>
              </a:rPr>
              <a:t>свою</a:t>
            </a:r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Franklin Gothic Book"/>
              </a:rPr>
              <a:t>субъектность</a:t>
            </a:r>
            <a:endParaRPr lang="ru-RU" sz="1800" dirty="0">
              <a:solidFill>
                <a:srgbClr val="000000"/>
              </a:solidFill>
              <a:latin typeface="Franklin Gothic Book"/>
            </a:endParaRPr>
          </a:p>
          <a:p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В конфликте силы </a:t>
            </a:r>
            <a:r>
              <a:rPr lang="de-DE" sz="1800" dirty="0" err="1">
                <a:solidFill>
                  <a:srgbClr val="000000"/>
                </a:solidFill>
                <a:latin typeface="Franklin Gothic Book"/>
              </a:rPr>
              <a:t>относительно</a:t>
            </a:r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Franklin Gothic Book"/>
              </a:rPr>
              <a:t>равны</a:t>
            </a:r>
            <a:endParaRPr lang="ru-RU" sz="1800" dirty="0">
              <a:solidFill>
                <a:srgbClr val="000000"/>
              </a:solidFill>
              <a:latin typeface="Franklin Gothic Book"/>
            </a:endParaRPr>
          </a:p>
          <a:p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Конфликт и его разрешение ведут к развитию</a:t>
            </a:r>
            <a:endParaRPr lang="ru-RU" sz="1800" dirty="0">
              <a:solidFill>
                <a:srgbClr val="000000"/>
              </a:solidFill>
              <a:latin typeface="Franklin Gothic Book"/>
            </a:endParaRPr>
          </a:p>
          <a:p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Из конфликта стороны могут выйти по своей воле</a:t>
            </a:r>
            <a:endParaRPr lang="ru-RU" sz="1800" dirty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B6124594-DF6E-F5ED-2C29-B2753F86F0D2}"/>
              </a:ext>
            </a:extLst>
          </p:cNvPr>
          <p:cNvSpPr txBox="1">
            <a:spLocks/>
          </p:cNvSpPr>
          <p:nvPr/>
        </p:nvSpPr>
        <p:spPr>
          <a:xfrm>
            <a:off x="6495814" y="2882764"/>
            <a:ext cx="5564257" cy="415046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 rtl="0">
              <a:defRPr lang="ru-ru"/>
            </a:defPPr>
            <a:lvl1pPr marL="0" algn="l" defTabSz="914400" rtl="0" eaLnBrk="1" latinLnBrk="0" hangingPunct="1">
              <a:defRPr sz="11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В травле "причиной" как бы становится сам человек или его качества</a:t>
            </a:r>
            <a:endParaRPr lang="ru-RU" sz="1800" dirty="0">
              <a:solidFill>
                <a:srgbClr val="000000"/>
              </a:solidFill>
              <a:latin typeface="Franklin Gothic Book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ru-RU" sz="1800" dirty="0">
                <a:solidFill>
                  <a:srgbClr val="000000"/>
                </a:solidFill>
                <a:latin typeface="Franklin Gothic Book"/>
              </a:rPr>
              <a:t>Р</a:t>
            </a:r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ешение участвовать в травле принимает только обидчик (агрессор</a:t>
            </a:r>
            <a:r>
              <a:rPr lang="ru-RU" sz="1800" dirty="0">
                <a:solidFill>
                  <a:srgbClr val="000000"/>
                </a:solidFill>
                <a:latin typeface="Franklin Gothic Book"/>
              </a:rPr>
              <a:t>)</a:t>
            </a: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В травле наблюдается явное неравенство сил/ресурсов сторон (социальных, физических, материальных и </a:t>
            </a:r>
            <a:r>
              <a:rPr lang="de-DE" sz="1800" dirty="0" err="1">
                <a:solidFill>
                  <a:srgbClr val="000000"/>
                </a:solidFill>
                <a:latin typeface="Franklin Gothic Book"/>
              </a:rPr>
              <a:t>пр</a:t>
            </a:r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.)</a:t>
            </a:r>
            <a:endParaRPr lang="ru-RU" sz="1800" dirty="0">
              <a:solidFill>
                <a:srgbClr val="000000"/>
              </a:solidFill>
              <a:latin typeface="Franklin Gothic Book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ru-RU" sz="1800" dirty="0">
                <a:solidFill>
                  <a:srgbClr val="000000"/>
                </a:solidFill>
                <a:latin typeface="Franklin Gothic Book"/>
              </a:rPr>
              <a:t>Т</a:t>
            </a:r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равля - никогда не ведет к развитию</a:t>
            </a:r>
            <a:endParaRPr lang="ru-RU" sz="1800" dirty="0">
              <a:solidFill>
                <a:srgbClr val="000000"/>
              </a:solidFill>
              <a:latin typeface="Franklin Gothic Book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ru-RU" sz="1800" dirty="0">
                <a:solidFill>
                  <a:srgbClr val="000000"/>
                </a:solidFill>
                <a:latin typeface="Franklin Gothic Book"/>
              </a:rPr>
              <a:t>И</a:t>
            </a:r>
            <a:r>
              <a:rPr lang="de-DE" sz="1800" dirty="0">
                <a:solidFill>
                  <a:srgbClr val="000000"/>
                </a:solidFill>
                <a:latin typeface="Franklin Gothic Book"/>
              </a:rPr>
              <a:t>з травли</a:t>
            </a:r>
            <a:r>
              <a:rPr lang="ru-RU" sz="1800" dirty="0">
                <a:solidFill>
                  <a:srgbClr val="000000"/>
                </a:solidFill>
                <a:latin typeface="Franklin Gothic Book"/>
              </a:rPr>
              <a:t> по своей воли выхода нет</a:t>
            </a: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§"/>
            </a:pPr>
            <a:endParaRPr lang="ru-RU" sz="1400" dirty="0">
              <a:solidFill>
                <a:srgbClr val="000000"/>
              </a:solidFill>
              <a:latin typeface="Franklin Gothic 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000000"/>
              </a:solidFill>
              <a:latin typeface="Franklin Gothic Book"/>
            </a:endParaRPr>
          </a:p>
          <a:p>
            <a:endParaRPr lang="ru-RU" dirty="0">
              <a:solidFill>
                <a:srgbClr val="000000"/>
              </a:solidFill>
              <a:latin typeface="Franklin Gothic Demi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8B1D82E-1476-0490-DEF4-E314FE1804C7}"/>
              </a:ext>
            </a:extLst>
          </p:cNvPr>
          <p:cNvSpPr/>
          <p:nvPr/>
        </p:nvSpPr>
        <p:spPr>
          <a:xfrm>
            <a:off x="738846" y="1087199"/>
            <a:ext cx="4940464" cy="149646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b="1" i="0" dirty="0">
                <a:solidFill>
                  <a:schemeClr val="tx1"/>
                </a:solidFill>
                <a:effectLst/>
                <a:latin typeface="YS Text"/>
              </a:rPr>
              <a:t>Это то событие, которое уже свершилось, две противоборствующие стороны вступили в спор, столкновение.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FC5BA80-0BA6-E0A0-D3B2-00CAA6CBC2B9}"/>
              </a:ext>
            </a:extLst>
          </p:cNvPr>
          <p:cNvSpPr/>
          <p:nvPr/>
        </p:nvSpPr>
        <p:spPr>
          <a:xfrm>
            <a:off x="6691903" y="1087199"/>
            <a:ext cx="4940464" cy="155106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это вид насилия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75C7CCE0-B30D-9535-2C4F-A40B4E2AF159}"/>
              </a:ext>
            </a:extLst>
          </p:cNvPr>
          <p:cNvSpPr txBox="1">
            <a:spLocks/>
          </p:cNvSpPr>
          <p:nvPr/>
        </p:nvSpPr>
        <p:spPr>
          <a:xfrm>
            <a:off x="8229603" y="404851"/>
            <a:ext cx="2694781" cy="49245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dirty="0" err="1">
                <a:solidFill>
                  <a:schemeClr val="bg1">
                    <a:lumMod val="50000"/>
                  </a:schemeClr>
                </a:solidFill>
                <a:latin typeface="Franklin Gothic Demi"/>
              </a:rPr>
              <a:t>Буллинг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Franklin Gothic Demi"/>
            </a:endParaRPr>
          </a:p>
        </p:txBody>
      </p:sp>
    </p:spTree>
    <p:extLst>
      <p:ext uri="{BB962C8B-B14F-4D97-AF65-F5344CB8AC3E}">
        <p14:creationId xmlns:p14="http://schemas.microsoft.com/office/powerpoint/2010/main" val="701873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ECBFE-9003-BD7B-2B34-556AE613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599" y="484150"/>
            <a:ext cx="8911687" cy="128089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Последователи (преследователи)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30669D-F676-0424-0456-F13E34B10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817" y="1783167"/>
            <a:ext cx="9932469" cy="4719736"/>
          </a:xfrm>
        </p:spPr>
        <p:txBody>
          <a:bodyPr>
            <a:normAutofit/>
          </a:bodyPr>
          <a:lstStyle/>
          <a:p>
            <a:r>
              <a:rPr lang="ru-RU" dirty="0"/>
              <a:t>Несамостоятельны, легко поддаются влиянию окружающих, не проявляют инициативу;</a:t>
            </a:r>
          </a:p>
          <a:p>
            <a:r>
              <a:rPr lang="ru-RU" dirty="0"/>
              <a:t>Не склонны признавать свою ответственность за происходящее;</a:t>
            </a:r>
          </a:p>
          <a:p>
            <a:r>
              <a:rPr lang="ru-RU" dirty="0"/>
              <a:t>Часто подвержены жесткому контролю со стороны старших;</a:t>
            </a:r>
          </a:p>
          <a:p>
            <a:r>
              <a:rPr lang="ru-RU" dirty="0"/>
              <a:t>Эгоцентричны, не умеют ставить себя на место другого, не склонны задумываться о последствиях своего поведения;</a:t>
            </a:r>
          </a:p>
          <a:p>
            <a:r>
              <a:rPr lang="ru-RU" dirty="0"/>
              <a:t>Неуверенные в себе, очень дорожат «дружбой», </a:t>
            </a:r>
          </a:p>
          <a:p>
            <a:pPr marL="0" indent="0">
              <a:buNone/>
            </a:pPr>
            <a:r>
              <a:rPr lang="ru-RU" dirty="0"/>
              <a:t>   оказанным доверием со стороны лидеров класса;</a:t>
            </a:r>
          </a:p>
          <a:p>
            <a:r>
              <a:rPr lang="ru-RU" dirty="0"/>
              <a:t>Трусливы и озлоблены.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6B865B-A49E-6736-AF42-C7733E54C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6717" y="4320073"/>
            <a:ext cx="2169988" cy="25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958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6866E-7C1B-8D96-C15B-B28CFE82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52" y="176240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Наблюдатели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DDFD92-2A06-3B69-12B9-FBE1D4979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09" y="983752"/>
            <a:ext cx="10515600" cy="505315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600" dirty="0"/>
              <a:t>Это самая большая категория  участников школьного </a:t>
            </a:r>
            <a:r>
              <a:rPr lang="ru-RU" sz="2600" dirty="0" err="1"/>
              <a:t>буллинга</a:t>
            </a:r>
            <a:r>
              <a:rPr lang="ru-RU" sz="2600" dirty="0"/>
              <a:t>. </a:t>
            </a:r>
          </a:p>
          <a:p>
            <a:pPr>
              <a:buFontTx/>
              <a:buChar char="-"/>
            </a:pPr>
            <a:endParaRPr lang="ru-RU" dirty="0"/>
          </a:p>
          <a:p>
            <a:r>
              <a:rPr lang="ru-RU" b="1" dirty="0"/>
              <a:t>Варианты развития событий: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1. </a:t>
            </a:r>
            <a:r>
              <a:rPr lang="ru-RU" b="1" dirty="0"/>
              <a:t>Поддерживающие</a:t>
            </a:r>
            <a:r>
              <a:rPr lang="ru-RU" dirty="0"/>
              <a:t> одобряющие, подбадривающие (одобряют происходящее, но сами не принимают участие);</a:t>
            </a:r>
          </a:p>
          <a:p>
            <a:pPr marL="0" indent="0">
              <a:buNone/>
            </a:pPr>
            <a:r>
              <a:rPr lang="ru-RU" dirty="0"/>
              <a:t>2. </a:t>
            </a:r>
            <a:r>
              <a:rPr lang="ru-RU" b="1" dirty="0"/>
              <a:t>Нейтральные</a:t>
            </a:r>
            <a:r>
              <a:rPr lang="ru-RU" dirty="0"/>
              <a:t> смотрят и /или избегают ситуаций травли, не занимая ничью сторону (с интересом наблюдают за происходящим, но открыто не поддерживают);</a:t>
            </a:r>
          </a:p>
          <a:p>
            <a:pPr marL="0" indent="0">
              <a:buNone/>
            </a:pPr>
            <a:r>
              <a:rPr lang="ru-RU" dirty="0"/>
              <a:t>3. </a:t>
            </a:r>
            <a:r>
              <a:rPr lang="ru-RU" b="1" dirty="0"/>
              <a:t>Пассивные</a:t>
            </a:r>
            <a:r>
              <a:rPr lang="ru-RU" dirty="0"/>
              <a:t> одобряющие - равнодушные свидетели.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980EC7-5EFD-B451-2E78-7395500D9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795" r="16256" b="11209"/>
          <a:stretch/>
        </p:blipFill>
        <p:spPr>
          <a:xfrm>
            <a:off x="8822634" y="4768536"/>
            <a:ext cx="3124610" cy="19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1654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CF7F5-3149-FDBB-41CF-1E83D76F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729" y="236633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01344E-E2F2-0AF1-056F-A6B3BCB31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96" y="1900334"/>
            <a:ext cx="10664890" cy="4080588"/>
          </a:xfrm>
        </p:spPr>
        <p:txBody>
          <a:bodyPr>
            <a:normAutofit fontScale="92500"/>
          </a:bodyPr>
          <a:lstStyle/>
          <a:p>
            <a:r>
              <a:rPr lang="ru-RU" sz="2800" dirty="0"/>
              <a:t>занимают очевидную позицию против травли, предпринимают действия для прекращения издевательств, либо успокаивают и поддерживают жертву;</a:t>
            </a:r>
          </a:p>
          <a:p>
            <a:endParaRPr lang="ru-RU" sz="2800" dirty="0"/>
          </a:p>
          <a:p>
            <a:r>
              <a:rPr lang="ru-RU" sz="2800" dirty="0"/>
              <a:t>Сочувствующие;</a:t>
            </a:r>
          </a:p>
          <a:p>
            <a:endParaRPr lang="ru-RU" sz="2800" dirty="0"/>
          </a:p>
          <a:p>
            <a:r>
              <a:rPr lang="ru-RU" sz="2800" dirty="0"/>
              <a:t>хотят заступиться за жертву травли, но боятся.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54315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C618B-497F-0219-F126-EDB7D276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31" y="979828"/>
            <a:ext cx="10652390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Чек-лист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«АЛГОРИТМ РАБОТЫ классного руководителя В СИТУАЦИИ ШКОЛЬНОГО БУЛЛИНГА»</a:t>
            </a:r>
            <a:endParaRPr lang="ru-RU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8D1AFD-F9B9-41E2-8C3A-BE61EE30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64" y="2765023"/>
            <a:ext cx="6276752" cy="392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0132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E9F14-B8E9-69F3-D352-3AF4CEF2E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41" y="115746"/>
            <a:ext cx="11192718" cy="128089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РАБОТЫ классного руководителя: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BC832-A539-8321-EA54-0A3D3D247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40" y="1280890"/>
            <a:ext cx="11403859" cy="5317811"/>
          </a:xfrm>
        </p:spPr>
        <p:txBody>
          <a:bodyPr>
            <a:normAutofit fontScale="55000" lnSpcReduction="20000"/>
          </a:bodyPr>
          <a:lstStyle/>
          <a:p>
            <a:r>
              <a:rPr lang="ru-RU" sz="3500" b="1" dirty="0"/>
              <a:t>наблюдает</a:t>
            </a:r>
            <a:r>
              <a:rPr lang="ru-RU" sz="3500" dirty="0"/>
              <a:t> за состоянием участников насилия, беседует с ними, их родителями;</a:t>
            </a:r>
          </a:p>
          <a:p>
            <a:endParaRPr lang="ru-RU" sz="3500" dirty="0"/>
          </a:p>
          <a:p>
            <a:r>
              <a:rPr lang="ru-RU" sz="3500" dirty="0"/>
              <a:t> при необходимости оказания участникам помощи </a:t>
            </a:r>
            <a:r>
              <a:rPr lang="ru-RU" sz="3500" b="1" dirty="0"/>
              <a:t>привлекает психолога</a:t>
            </a:r>
            <a:r>
              <a:rPr lang="ru-RU" sz="3500" dirty="0"/>
              <a:t>, социального педагога;</a:t>
            </a:r>
          </a:p>
          <a:p>
            <a:endParaRPr lang="ru-RU" sz="3500" dirty="0"/>
          </a:p>
          <a:p>
            <a:r>
              <a:rPr lang="ru-RU" sz="3500" b="1" dirty="0"/>
              <a:t>проводит </a:t>
            </a:r>
            <a:r>
              <a:rPr lang="ru-RU" sz="3500" dirty="0"/>
              <a:t>(при необходимости совместно с психологом, социальным педагогом) обсуждение случая;</a:t>
            </a:r>
          </a:p>
          <a:p>
            <a:endParaRPr lang="ru-RU" sz="3500" dirty="0"/>
          </a:p>
          <a:p>
            <a:r>
              <a:rPr lang="ru-RU" sz="3500" b="1" dirty="0"/>
              <a:t>принимает воспитательные меры</a:t>
            </a:r>
            <a:r>
              <a:rPr lang="ru-RU" sz="3500" dirty="0"/>
              <a:t>, разъяснительную и профилактическую работу в классе (группе); </a:t>
            </a:r>
          </a:p>
          <a:p>
            <a:pPr marL="0" indent="0">
              <a:buNone/>
            </a:pPr>
            <a:r>
              <a:rPr lang="ru-RU" sz="3500" dirty="0"/>
              <a:t> </a:t>
            </a:r>
          </a:p>
          <a:p>
            <a:r>
              <a:rPr lang="ru-RU" sz="3500" b="1" dirty="0"/>
              <a:t>информирует</a:t>
            </a:r>
            <a:r>
              <a:rPr lang="ru-RU" sz="3500" dirty="0"/>
              <a:t> ответственного о результатах принятых мер и оказанной помощи.</a:t>
            </a:r>
          </a:p>
          <a:p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241705025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C618B-497F-0219-F126-EDB7D276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687" y="1020350"/>
            <a:ext cx="9621870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Чек-лист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«АЛГОРИТМ РАБОТЫ ПЕДАГОГА-ПСИХОЛОГА В СИТУАЦИИ ШКОЛЬНОГО БУЛЛИНГА»</a:t>
            </a:r>
            <a:endParaRPr lang="ru-RU" sz="40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EE4945A-6B3D-2261-DAB0-0B816D40C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5588" y="3015042"/>
            <a:ext cx="6007822" cy="371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2613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D97B4-2BC4-ACCF-E6A2-6CDD550E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492" y="176241"/>
            <a:ext cx="8911687" cy="128089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РАБОТЫ ПЕДАГОГА-ПСИХОЛОГА образовательной организации: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60059-831B-30CB-9D38-630C861E2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863" y="1457131"/>
            <a:ext cx="11290385" cy="522462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оценивает психологическое состояние </a:t>
            </a:r>
            <a:r>
              <a:rPr lang="ru-RU" dirty="0"/>
              <a:t>пострадавшего, обидчика, свидетелей, оказывает им психологическую помощь;</a:t>
            </a:r>
          </a:p>
          <a:p>
            <a:endParaRPr lang="ru-RU" dirty="0"/>
          </a:p>
          <a:p>
            <a:r>
              <a:rPr lang="ru-RU" b="1" dirty="0"/>
              <a:t>консультирует </a:t>
            </a:r>
            <a:r>
              <a:rPr lang="ru-RU" dirty="0"/>
              <a:t>классного руководителя, других учителей и работников образовательной организации по тактике поведения в отношении участников насилия и проведения разъяснительной и профилактической работы в классе (группе) и в образовательной организации в целом;</a:t>
            </a:r>
          </a:p>
          <a:p>
            <a:endParaRPr lang="ru-RU" dirty="0"/>
          </a:p>
          <a:p>
            <a:r>
              <a:rPr lang="ru-RU" dirty="0"/>
              <a:t> при необходимости самостоятельно или совместно с классным руководителем или с ответственным  </a:t>
            </a:r>
            <a:r>
              <a:rPr lang="ru-RU" b="1" dirty="0"/>
              <a:t>организует обсуждение случая или профилактическую беседу</a:t>
            </a:r>
            <a:r>
              <a:rPr lang="ru-RU" dirty="0"/>
              <a:t> с классом (группой);</a:t>
            </a:r>
          </a:p>
          <a:p>
            <a:endParaRPr lang="ru-RU" dirty="0"/>
          </a:p>
          <a:p>
            <a:r>
              <a:rPr lang="ru-RU" b="1" dirty="0"/>
              <a:t>консультирует родителей</a:t>
            </a:r>
            <a:r>
              <a:rPr lang="ru-RU" dirty="0"/>
              <a:t>, при наличии показаний рекомендует обратиться за психологической, медицинской и социальной помощью в другие учреждения;</a:t>
            </a:r>
          </a:p>
          <a:p>
            <a:endParaRPr lang="ru-RU" dirty="0"/>
          </a:p>
          <a:p>
            <a:r>
              <a:rPr lang="ru-RU" b="1" dirty="0"/>
              <a:t>отслеживает психологическое состояние</a:t>
            </a:r>
            <a:r>
              <a:rPr lang="ru-RU" dirty="0"/>
              <a:t> участников, других учащихся класса (группы), при необходимости проводит консультирование, организует тренинги, беседует с родителями.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35560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E9F2D-46B0-A1B5-5680-3469BC39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937" y="152399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Книги и фильмы: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8D13F1-8DCB-B741-3721-E6369B161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37" y="1228315"/>
            <a:ext cx="11368247" cy="5477286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https://www.livelib.ru/selection/1545301-bulling-v-knigah-dlya-detej-i-podrostkov</a:t>
            </a:r>
            <a:endParaRPr lang="ru-RU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https://vk.com/wall-100760657_12344?ysclid=lpctn2e5ng495165495</a:t>
            </a:r>
            <a:endParaRPr lang="ru-RU" dirty="0"/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https://dzen.ru/a/YCJNUUhJpjYIYOnA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https://thegirl.ru/articles/top-10-filmyi-pro-travlyu-v-shkole/?ysclid=lpdz4r8q8e112386044</a:t>
            </a:r>
            <a:r>
              <a:rPr lang="ru-RU" dirty="0"/>
              <a:t> </a:t>
            </a:r>
          </a:p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https://burninghut.ru/filmy-pro-bulling/</a:t>
            </a:r>
            <a:endParaRPr lang="ru-RU" dirty="0"/>
          </a:p>
          <a:p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https://4brain.ru/blog/k-chemu-privodit-travlya-filmy-o-bullinge/</a:t>
            </a:r>
            <a:endParaRPr lang="ru-RU" dirty="0"/>
          </a:p>
          <a:p>
            <a:endParaRPr lang="ru-RU" dirty="0"/>
          </a:p>
          <a:p>
            <a:r>
              <a:rPr lang="ru-RU" dirty="0"/>
              <a:t>Фильм «Отверженный» - https://dzen.ru/video/watch/649f17883d2e4c3e4e8c3f3a?f=d2d https://youtu.be/-WBypzvPhEM</a:t>
            </a:r>
          </a:p>
          <a:p>
            <a:r>
              <a:rPr lang="ru-RU" dirty="0"/>
              <a:t>Фильм «Мстить нельзя помиловать» - https://youtu.be/-WBypzvPhEM</a:t>
            </a:r>
          </a:p>
          <a:p>
            <a:r>
              <a:rPr lang="ru-RU" dirty="0"/>
              <a:t> фильм «Забитая правда»  - </a:t>
            </a:r>
            <a:r>
              <a:rPr lang="ru-RU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https://youtu.be/6EfnvQ3ds_0</a:t>
            </a:r>
            <a:endParaRPr lang="ru-RU" dirty="0"/>
          </a:p>
          <a:p>
            <a:r>
              <a:rPr lang="ru-RU" dirty="0"/>
              <a:t>Фильм  «Будь умницей» - </a:t>
            </a:r>
            <a:r>
              <a:rPr 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https://www.youtube.com/watch?v=n7DCjd6LFVg</a:t>
            </a:r>
            <a:endParaRPr lang="ru-RU" dirty="0"/>
          </a:p>
          <a:p>
            <a:r>
              <a:rPr lang="ru-RU" dirty="0"/>
              <a:t>Фильм «</a:t>
            </a:r>
            <a:r>
              <a:rPr lang="ru-RU" dirty="0" err="1"/>
              <a:t>буллинг</a:t>
            </a:r>
            <a:r>
              <a:rPr lang="ru-RU" dirty="0"/>
              <a:t>» - </a:t>
            </a:r>
            <a:r>
              <a:rPr lang="en-US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https://www.youtube.com/watch?v=BEatf7GUsdM</a:t>
            </a:r>
            <a:endParaRPr lang="ru-RU" dirty="0"/>
          </a:p>
          <a:p>
            <a:r>
              <a:rPr lang="ru-RU" dirty="0"/>
              <a:t>Фильм  «Два одиночества» - </a:t>
            </a:r>
            <a:r>
              <a:rPr lang="en-US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https://www.youtube.com/watch?v=51wi5NRmg0g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29091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FDCC0-9151-DF7A-5FEE-3B6A0234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30" y="473973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Электронные ресурсы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B95AF5-32C9-E735-C7A6-034FED5D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965960"/>
            <a:ext cx="11353800" cy="466344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https://mel.fm/vospitaniye/psikhologiya/3485670-bullying_books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https://sh20-ivanovo</a:t>
            </a:r>
            <a:endParaRPr lang="ru-RU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ru-RU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r24.gosweb.gosuslugi.ru/netcat_files/userfiles/Pomosch_v_trudnoy_situatsii/Spisok_knig_o_bullinge_travle_v_shkole.pdf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https://kas-7.mskobr.ru/files/Documents/vospitrabota/2017-2018/commission/Bullying/</a:t>
            </a:r>
            <a:r>
              <a:rPr lang="ru-RU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Список%20литературы%20.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https://rosuchebnik.ru/material/chto-delat-roditelyam-rebenku-i-uchitelyam-v-situatsii-bullinga/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68691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DBC31-F9BF-82DC-ACCE-729348BB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937" y="222894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8F6194-E677-94DA-98DC-0B9F26A6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26" y="1356048"/>
            <a:ext cx="11014461" cy="527905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Школа без насилия. Методическое пособие / Под ред. Н.Ю. Синягиной, Т.Ю. </a:t>
            </a:r>
            <a:r>
              <a:rPr lang="ru-RU" dirty="0" err="1"/>
              <a:t>Райфшнайдер</a:t>
            </a:r>
            <a:r>
              <a:rPr lang="ru-RU" dirty="0"/>
              <a:t>. — М.: АНО «ЦНПРО», 2015.</a:t>
            </a:r>
          </a:p>
          <a:p>
            <a:r>
              <a:rPr lang="ru-RU" dirty="0"/>
              <a:t>Предотвращение насилия в образовательных учреждениях. </a:t>
            </a:r>
            <a:r>
              <a:rPr lang="ru-RU" dirty="0" err="1"/>
              <a:t>Методическоепособие</a:t>
            </a:r>
            <a:r>
              <a:rPr lang="ru-RU" dirty="0"/>
              <a:t> для педагогических работников /Л.А. Глазырина, М.А. Костенко; под ред. Т.А. </a:t>
            </a:r>
            <a:r>
              <a:rPr lang="ru-RU" dirty="0" err="1"/>
              <a:t>Епояна</a:t>
            </a:r>
            <a:r>
              <a:rPr lang="ru-RU" dirty="0"/>
              <a:t>. – М., 2015.</a:t>
            </a:r>
          </a:p>
          <a:p>
            <a:r>
              <a:rPr lang="ru-RU" dirty="0"/>
              <a:t> Руководство по противодействию и профилактике </a:t>
            </a:r>
            <a:r>
              <a:rPr lang="ru-RU" dirty="0" err="1"/>
              <a:t>буллинга</a:t>
            </a:r>
            <a:r>
              <a:rPr lang="ru-RU" dirty="0"/>
              <a:t>. Для школьной администрации, учителей и психологов / А.А. </a:t>
            </a:r>
            <a:r>
              <a:rPr lang="ru-RU" dirty="0" err="1"/>
              <a:t>Реан</a:t>
            </a:r>
            <a:r>
              <a:rPr lang="ru-RU" dirty="0"/>
              <a:t>, М.А. Новикова, И.А. Коновалов, Д.В. Молчанова / Под редакцией академика РАО А.А. </a:t>
            </a:r>
            <a:r>
              <a:rPr lang="ru-RU" dirty="0" err="1"/>
              <a:t>Реана</a:t>
            </a:r>
            <a:r>
              <a:rPr lang="ru-RU" dirty="0"/>
              <a:t> – М., 2019.</a:t>
            </a:r>
          </a:p>
          <a:p>
            <a:r>
              <a:rPr lang="ru-RU" dirty="0"/>
              <a:t>ПРОФИЛАКТИКА БУЛЛИНГА В ОБРАЗОВАТЕЛЬНЫХ ОРГАНИЗАЦИЯХ. Методические рекомендации. Л.В. </a:t>
            </a:r>
            <a:r>
              <a:rPr lang="ru-RU" dirty="0" err="1"/>
              <a:t>Нетребенко</a:t>
            </a:r>
            <a:r>
              <a:rPr lang="ru-RU" dirty="0"/>
              <a:t>. </a:t>
            </a:r>
          </a:p>
          <a:p>
            <a:r>
              <a:rPr lang="ru-RU" dirty="0"/>
              <a:t>Руководство для родителей про </a:t>
            </a:r>
            <a:r>
              <a:rPr lang="ru-RU" dirty="0" err="1"/>
              <a:t>буллинг</a:t>
            </a:r>
            <a:r>
              <a:rPr lang="ru-RU" dirty="0"/>
              <a:t>: ЧТО ДЕЛАТЬ, ЕСЛИ ВАШ РЕБЕНОК ВОВЛЕЧЕН? А.А. РЕАН , М.А. НОВИКОВА , И.А . </a:t>
            </a:r>
            <a:r>
              <a:rPr lang="ru-RU" dirty="0" err="1"/>
              <a:t>КОНОВАлОВ</a:t>
            </a:r>
            <a:r>
              <a:rPr lang="ru-RU" dirty="0"/>
              <a:t> , Д.В. МОЛЧАНОВА. Под редакцией академика РАО А.А. РЕАНА. Москва 2019.</a:t>
            </a:r>
          </a:p>
        </p:txBody>
      </p:sp>
    </p:spTree>
    <p:extLst>
      <p:ext uri="{BB962C8B-B14F-4D97-AF65-F5344CB8AC3E}">
        <p14:creationId xmlns:p14="http://schemas.microsoft.com/office/powerpoint/2010/main" val="28529475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3D619-6EBA-467D-AE44-F4D1C7855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06333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школьного </a:t>
            </a:r>
            <a:r>
              <a:rPr lang="ru-RU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буллинга</a:t>
            </a:r>
            <a:endParaRPr 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9E9013-724B-4EF8-B434-B4016DDB0383}"/>
              </a:ext>
            </a:extLst>
          </p:cNvPr>
          <p:cNvSpPr/>
          <p:nvPr/>
        </p:nvSpPr>
        <p:spPr>
          <a:xfrm>
            <a:off x="361210" y="3309214"/>
            <a:ext cx="274353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333333"/>
              </a:solidFill>
              <a:latin typeface="Open Sans"/>
            </a:endParaRP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Open Sans"/>
              </a:rPr>
              <a:t>Ее главный признак – 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применение физической силы </a:t>
            </a:r>
            <a:r>
              <a:rPr lang="ru-RU" sz="1600" dirty="0">
                <a:solidFill>
                  <a:srgbClr val="333333"/>
                </a:solidFill>
                <a:latin typeface="Open Sans"/>
              </a:rPr>
              <a:t>для унижения, подчинения, контроля над жертвой – тычки, шлепки, пинки, удары, толчки, побои, неприятные прикосновения, удерживание силой или выталкивание из раздевалок, классов.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A0E580-3685-467F-8963-6D9F93BB9624}"/>
              </a:ext>
            </a:extLst>
          </p:cNvPr>
          <p:cNvSpPr/>
          <p:nvPr/>
        </p:nvSpPr>
        <p:spPr>
          <a:xfrm>
            <a:off x="3583007" y="2168624"/>
            <a:ext cx="512597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>
              <a:solidFill>
                <a:srgbClr val="333333"/>
              </a:solidFill>
              <a:latin typeface="Open Sans"/>
            </a:endParaRP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Open Sans"/>
              </a:rPr>
              <a:t>Агрессор изводит свою жертву без прямого физического контакта.</a:t>
            </a: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Open Sans"/>
              </a:rPr>
              <a:t> Его цель – вывести человека из себя, 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лишить эмоционального равновесия</a:t>
            </a:r>
            <a:r>
              <a:rPr lang="ru-RU" sz="1600" dirty="0">
                <a:solidFill>
                  <a:srgbClr val="333333"/>
                </a:solidFill>
                <a:latin typeface="Open Sans"/>
              </a:rPr>
              <a:t>. В ход идут самые изощренные способы: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3333"/>
                </a:solidFill>
                <a:latin typeface="Open Sans"/>
              </a:rPr>
              <a:t>вербальные </a:t>
            </a:r>
            <a:r>
              <a:rPr lang="ru-RU" sz="1600" dirty="0">
                <a:solidFill>
                  <a:srgbClr val="333333"/>
                </a:solidFill>
                <a:latin typeface="Open Sans"/>
              </a:rPr>
              <a:t>– унизительные сплетни, слухи, оскорбительные прозвища, комментарии, обзывание, бесконечные насмешки, обидные слова;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3333"/>
                </a:solidFill>
                <a:latin typeface="Open Sans"/>
              </a:rPr>
              <a:t>невербальные</a:t>
            </a:r>
            <a:r>
              <a:rPr lang="ru-RU" sz="1600" dirty="0">
                <a:solidFill>
                  <a:srgbClr val="333333"/>
                </a:solidFill>
                <a:latin typeface="Open Sans"/>
              </a:rPr>
              <a:t> – плевки, оскорбительные надписи, непристойные жесты и действия;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3333"/>
                </a:solidFill>
                <a:latin typeface="Open Sans"/>
              </a:rPr>
              <a:t>вымогательство </a:t>
            </a:r>
            <a:r>
              <a:rPr lang="ru-RU" sz="1600" dirty="0">
                <a:solidFill>
                  <a:srgbClr val="333333"/>
                </a:solidFill>
                <a:latin typeface="Open Sans"/>
              </a:rPr>
              <a:t>– агрессоры могут отбирать еду, деньги, личные вещи, принуждать к каким-либо действиям (например, к краже);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3333"/>
                </a:solidFill>
                <a:latin typeface="Open Sans"/>
              </a:rPr>
              <a:t>запугивание</a:t>
            </a:r>
            <a:r>
              <a:rPr lang="ru-RU" sz="1600" dirty="0">
                <a:solidFill>
                  <a:srgbClr val="333333"/>
                </a:solidFill>
                <a:latin typeface="Open Sans"/>
              </a:rPr>
              <a:t> – преследователь управляет жертвой – требует что-либо совершить или наоборот запрещает что-то делать.</a:t>
            </a:r>
            <a:endParaRPr lang="ru-RU" sz="1600" b="0" i="0" dirty="0">
              <a:solidFill>
                <a:srgbClr val="333333"/>
              </a:solidFill>
              <a:effectLst/>
              <a:latin typeface="Open San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05EE582-31D6-4F18-BE70-A46E41A870A2}"/>
              </a:ext>
            </a:extLst>
          </p:cNvPr>
          <p:cNvSpPr/>
          <p:nvPr/>
        </p:nvSpPr>
        <p:spPr>
          <a:xfrm>
            <a:off x="8950814" y="3282511"/>
            <a:ext cx="274353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solidFill>
                <a:srgbClr val="333333"/>
              </a:solidFill>
              <a:latin typeface="Open Sans"/>
            </a:endParaRP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Open Sans"/>
              </a:rPr>
              <a:t>Цель агрессора  – 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изолировать жертву от общества</a:t>
            </a:r>
            <a:r>
              <a:rPr lang="ru-RU" sz="1600" dirty="0">
                <a:solidFill>
                  <a:srgbClr val="333333"/>
                </a:solidFill>
                <a:latin typeface="Open Sans"/>
              </a:rPr>
              <a:t>. Это может быть бойкот как во время занятий или на переменах, так и после школы, изгнание из группы. Бойкоты становятся самым тяжелым испытанием для ребят, и нередко приводит к мыслям о суициде. </a:t>
            </a:r>
            <a:endParaRPr lang="ru-RU" sz="1600" dirty="0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82D90ADE-8745-49E1-B4FD-E5F7A536536E}"/>
              </a:ext>
            </a:extLst>
          </p:cNvPr>
          <p:cNvSpPr/>
          <p:nvPr/>
        </p:nvSpPr>
        <p:spPr>
          <a:xfrm>
            <a:off x="5826706" y="1202502"/>
            <a:ext cx="500352" cy="5601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D1F1DA77-6295-4FB2-A214-8F6336137B37}"/>
              </a:ext>
            </a:extLst>
          </p:cNvPr>
          <p:cNvSpPr/>
          <p:nvPr/>
        </p:nvSpPr>
        <p:spPr>
          <a:xfrm rot="2612026">
            <a:off x="2970012" y="1131798"/>
            <a:ext cx="452555" cy="1481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4662ABDF-6059-446C-A68E-EEDB444AD817}"/>
              </a:ext>
            </a:extLst>
          </p:cNvPr>
          <p:cNvSpPr/>
          <p:nvPr/>
        </p:nvSpPr>
        <p:spPr>
          <a:xfrm rot="19145684">
            <a:off x="9190181" y="1178870"/>
            <a:ext cx="426165" cy="16286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3EEB63-D6B0-45B8-9FFD-059B7EDDE71C}"/>
              </a:ext>
            </a:extLst>
          </p:cNvPr>
          <p:cNvSpPr/>
          <p:nvPr/>
        </p:nvSpPr>
        <p:spPr>
          <a:xfrm>
            <a:off x="174627" y="2718980"/>
            <a:ext cx="2931059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kern="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Физическая травля</a:t>
            </a:r>
            <a:endParaRPr lang="ru-RU" sz="2400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6D3056-562F-4F00-AE80-ED5D4C5ACCA4}"/>
              </a:ext>
            </a:extLst>
          </p:cNvPr>
          <p:cNvSpPr/>
          <p:nvPr/>
        </p:nvSpPr>
        <p:spPr>
          <a:xfrm>
            <a:off x="4307640" y="1731598"/>
            <a:ext cx="367671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kern="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травля</a:t>
            </a:r>
            <a:endParaRPr lang="ru-RU" sz="2400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3C7444-2E54-4736-A8A2-12E02ED0FB94}"/>
              </a:ext>
            </a:extLst>
          </p:cNvPr>
          <p:cNvSpPr/>
          <p:nvPr/>
        </p:nvSpPr>
        <p:spPr>
          <a:xfrm>
            <a:off x="8803736" y="2718981"/>
            <a:ext cx="3213637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kern="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</a:t>
            </a:r>
            <a:r>
              <a:rPr lang="ru-RU" sz="2400" b="1" kern="1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буллинг</a:t>
            </a:r>
            <a:endParaRPr lang="ru-RU" sz="2400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4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066EF-D510-423E-B2B4-D6AA4B3E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342" y="529118"/>
            <a:ext cx="7383194" cy="128089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</a:t>
            </a:r>
            <a:r>
              <a:rPr lang="ru-RU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травлинет.рф</a:t>
            </a:r>
            <a:br>
              <a:rPr lang="ru-RU" dirty="0"/>
            </a:br>
            <a:r>
              <a:rPr lang="ru-RU" dirty="0"/>
              <a:t> 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9FF899-C003-4D8E-99E5-0D8E87059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AC644-0E3A-41D4-85E3-CB09AB539382}" type="datetime1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CE6D5E-19E9-4AD9-A24D-0C19856C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5BE55A-87C0-45BF-ABE3-E220D114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AF55-BC87-44DC-A071-0F5BC9C5A7A9}" type="slidenum">
              <a:rPr lang="ru-RU" smtClean="0"/>
              <a:t>30</a:t>
            </a:fld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5D1F34E-BEAA-4332-887E-5405487D2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063" y="3502218"/>
            <a:ext cx="4894731" cy="25978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19AE8B-501F-4744-B7CE-909F821C8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64" y="518408"/>
            <a:ext cx="4896512" cy="2533208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6A0B3DC4-61B1-49AB-A8A6-62847C3024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977E08-AF7E-4C7D-9897-DD6742361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881" y="4142161"/>
            <a:ext cx="4945857" cy="259785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6BD0680-040B-4DE5-819D-2F3CB30F189A}"/>
              </a:ext>
            </a:extLst>
          </p:cNvPr>
          <p:cNvSpPr/>
          <p:nvPr/>
        </p:nvSpPr>
        <p:spPr>
          <a:xfrm>
            <a:off x="5911738" y="164364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Помогаем школьникам,</a:t>
            </a:r>
          </a:p>
          <a:p>
            <a:r>
              <a:rPr lang="ru-RU" sz="2800" dirty="0"/>
              <a:t>родителям и специалистам</a:t>
            </a:r>
          </a:p>
          <a:p>
            <a:r>
              <a:rPr lang="ru-RU" sz="2800" dirty="0"/>
              <a:t>бороться с травлей</a:t>
            </a:r>
          </a:p>
        </p:txBody>
      </p:sp>
    </p:spTree>
    <p:extLst>
      <p:ext uri="{BB962C8B-B14F-4D97-AF65-F5344CB8AC3E}">
        <p14:creationId xmlns:p14="http://schemas.microsoft.com/office/powerpoint/2010/main" val="159999131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F9A7E9A-D523-8666-9FED-3FCB6BEE67D6}"/>
              </a:ext>
            </a:extLst>
          </p:cNvPr>
          <p:cNvSpPr/>
          <p:nvPr/>
        </p:nvSpPr>
        <p:spPr>
          <a:xfrm>
            <a:off x="3723373" y="646888"/>
            <a:ext cx="6161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Муниципальное бюджетное учреждение «Центр психолого-педагогической, медицинской и социальной помощи № 7 «Способный ребенок».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F654BB9-0E16-C7A7-F04D-F4C221B5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50" y="487483"/>
            <a:ext cx="209431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DC22B98-E6FB-4342-75F6-4111EB114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680" y="1921235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 за  участие!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C837FD-557C-A72E-A03B-C0FCAA703A19}"/>
              </a:ext>
            </a:extLst>
          </p:cNvPr>
          <p:cNvSpPr txBox="1"/>
          <p:nvPr/>
        </p:nvSpPr>
        <p:spPr>
          <a:xfrm>
            <a:off x="3558088" y="4161876"/>
            <a:ext cx="60940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b="1" dirty="0"/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сайт: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https://7centr.ru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г. Красноярск, </a:t>
            </a:r>
          </a:p>
          <a:p>
            <a:pPr algn="ctr"/>
            <a:r>
              <a:rPr lang="ru-RU" b="1" dirty="0"/>
              <a:t>ул. Академика Вавилова 86 Б </a:t>
            </a:r>
          </a:p>
          <a:p>
            <a:pPr algn="ctr"/>
            <a:endParaRPr lang="ru-RU" b="1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705766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AD61B-BDDD-41ED-812D-5EEBDA2E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0CDDE8-9891-93D6-B310-57419E916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4F321A4-5CC4-411C-8999-524FC542C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323" y="132375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FF0000"/>
                </a:solidFill>
              </a:rPr>
              <a:t>НЕ ДОПУСТИТЬ !</a:t>
            </a:r>
            <a:endParaRPr lang="ru-RU" sz="5400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AF31D4-AAFA-B5FA-087E-8B6E9BAB983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3125427" y="2995837"/>
            <a:ext cx="5609733" cy="38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8612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86E85-FD3F-4888-6A65-329195C3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74821"/>
            <a:ext cx="10142561" cy="1280890"/>
          </a:xfrm>
        </p:spPr>
        <p:txBody>
          <a:bodyPr>
            <a:noAutofit/>
          </a:bodyPr>
          <a:lstStyle/>
          <a:p>
            <a:br>
              <a:rPr lang="ru-RU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Психологические аспекты профилактики школьного  </a:t>
            </a:r>
            <a:r>
              <a:rPr lang="ru-RU" sz="32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буллинга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A01FD0-45F1-B599-0711-F336B7F7A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09" y="2030963"/>
            <a:ext cx="10865531" cy="4603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- </a:t>
            </a:r>
            <a:r>
              <a:rPr lang="ru-RU" sz="2400" dirty="0" err="1"/>
              <a:t>ФормировАНИЕ</a:t>
            </a:r>
            <a:r>
              <a:rPr lang="ru-RU" sz="2400" dirty="0"/>
              <a:t>  среды, исключающей возникновение </a:t>
            </a:r>
            <a:r>
              <a:rPr lang="ru-RU" sz="2400" dirty="0" err="1"/>
              <a:t>буллинга</a:t>
            </a:r>
            <a:r>
              <a:rPr lang="ru-RU" sz="2400" dirty="0"/>
              <a:t>. Создание условий недопущения </a:t>
            </a:r>
            <a:r>
              <a:rPr lang="ru-RU" sz="2400" dirty="0" err="1"/>
              <a:t>буллинга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- Пресечение воздействия стрессовых ситуаций на детей. 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- Обеспечение  психологической защиты и поддержки детей.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7761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AB9D4-EDC9-F8B4-A5F9-B8CEB234F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19" y="5318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ПО Профилактике </a:t>
            </a:r>
            <a:r>
              <a:rPr lang="ru-RU" sz="40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буллинга</a:t>
            </a:r>
            <a:r>
              <a:rPr lang="ru-RU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016678-A15C-C6DF-9704-47A7D4C4B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47" y="1253331"/>
            <a:ext cx="1150743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3600" dirty="0"/>
          </a:p>
          <a:p>
            <a:r>
              <a:rPr lang="ru-RU" sz="3200" dirty="0"/>
              <a:t>Внутригрупповые правила;</a:t>
            </a:r>
          </a:p>
          <a:p>
            <a:r>
              <a:rPr lang="ru-RU" sz="3200" dirty="0"/>
              <a:t>Беседы;</a:t>
            </a:r>
          </a:p>
          <a:p>
            <a:r>
              <a:rPr lang="ru-RU" sz="3200" dirty="0"/>
              <a:t>Просмотр фильмов (Фильм «</a:t>
            </a:r>
            <a:r>
              <a:rPr lang="ru-RU" sz="3200" dirty="0" err="1"/>
              <a:t>буллинг</a:t>
            </a:r>
            <a:r>
              <a:rPr lang="ru-RU" sz="3200" dirty="0"/>
              <a:t>», «ДВА ОДИНОЧЕСТВА») </a:t>
            </a:r>
            <a:r>
              <a:rPr lang="ru-RU" sz="2400" dirty="0"/>
              <a:t>(педагоги предварительно просматривают фильмы и оценивают (выбирают) сюжет под эмоциональное развитие детей – зрителей)</a:t>
            </a:r>
          </a:p>
          <a:p>
            <a:r>
              <a:rPr lang="ru-RU" sz="3200" dirty="0"/>
              <a:t>Проигрывание ситуаций, Постановки;</a:t>
            </a:r>
          </a:p>
          <a:p>
            <a:r>
              <a:rPr lang="ru-RU" sz="3200" dirty="0"/>
              <a:t>Комбинирование форм работы.</a:t>
            </a:r>
          </a:p>
        </p:txBody>
      </p:sp>
    </p:spTree>
    <p:extLst>
      <p:ext uri="{BB962C8B-B14F-4D97-AF65-F5344CB8AC3E}">
        <p14:creationId xmlns:p14="http://schemas.microsoft.com/office/powerpoint/2010/main" val="299612403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8A958-6489-99DE-3524-B2AC3727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059" y="295361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Анкеты и опросники: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C43B3B-4DEF-97D3-26B8-6F4D5F039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98" y="935806"/>
            <a:ext cx="11276142" cy="5800274"/>
          </a:xfrm>
        </p:spPr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endParaRPr lang="ru-R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3000" b="0" i="0" u="none" strike="noStrike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 Метод социометрических измерений (социометрия) (Д. Морено).</a:t>
            </a:r>
          </a:p>
          <a:p>
            <a:r>
              <a:rPr lang="ru-RU" sz="3000" dirty="0">
                <a:cs typeface="Times New Roman" panose="02020603050405020304" pitchFamily="18" charset="0"/>
              </a:rPr>
              <a:t>Определение уровня комфортности обучающихся. Методика </a:t>
            </a:r>
            <a:r>
              <a:rPr lang="ru-RU" sz="3000" dirty="0" err="1">
                <a:cs typeface="Times New Roman" panose="02020603050405020304" pitchFamily="18" charset="0"/>
              </a:rPr>
              <a:t>Щурковой</a:t>
            </a:r>
            <a:r>
              <a:rPr lang="ru-RU" sz="3000" dirty="0">
                <a:cs typeface="Times New Roman" panose="02020603050405020304" pitchFamily="18" charset="0"/>
              </a:rPr>
              <a:t> Н.Е. «Круги».</a:t>
            </a:r>
          </a:p>
          <a:p>
            <a:r>
              <a:rPr lang="ru-RU" sz="3000" dirty="0">
                <a:cs typeface="Times New Roman" panose="02020603050405020304" pitchFamily="18" charset="0"/>
              </a:rPr>
              <a:t>Анкета для изучения психологического климата в классе (Л.Г. Федоренко).</a:t>
            </a:r>
          </a:p>
          <a:p>
            <a:r>
              <a:rPr lang="ru-RU" sz="3000" dirty="0">
                <a:cs typeface="Times New Roman" panose="02020603050405020304" pitchFamily="18" charset="0"/>
              </a:rPr>
              <a:t>Метод незаконченных предложений (С. Леви).</a:t>
            </a:r>
          </a:p>
          <a:p>
            <a:r>
              <a:rPr lang="ru-RU" sz="3000" dirty="0">
                <a:cs typeface="Times New Roman" panose="02020603050405020304" pitchFamily="18" charset="0"/>
              </a:rPr>
              <a:t>Методика на выявление «</a:t>
            </a:r>
            <a:r>
              <a:rPr lang="ru-RU" sz="3000" dirty="0" err="1">
                <a:cs typeface="Times New Roman" panose="02020603050405020304" pitchFamily="18" charset="0"/>
              </a:rPr>
              <a:t>Буллинг</a:t>
            </a:r>
            <a:r>
              <a:rPr lang="ru-RU" sz="3000" dirty="0">
                <a:cs typeface="Times New Roman" panose="02020603050405020304" pitchFamily="18" charset="0"/>
              </a:rPr>
              <a:t>-структуры» (Норкина Е.Г.).</a:t>
            </a:r>
          </a:p>
          <a:p>
            <a:r>
              <a:rPr lang="ru-RU" sz="3000" dirty="0">
                <a:cs typeface="Times New Roman" panose="02020603050405020304" pitchFamily="18" charset="0"/>
              </a:rPr>
              <a:t>Опросник риска </a:t>
            </a:r>
            <a:r>
              <a:rPr lang="ru-RU" sz="3000" dirty="0" err="1">
                <a:cs typeface="Times New Roman" panose="02020603050405020304" pitchFamily="18" charset="0"/>
              </a:rPr>
              <a:t>буллинга</a:t>
            </a:r>
            <a:r>
              <a:rPr lang="ru-RU" sz="3000" dirty="0">
                <a:cs typeface="Times New Roman" panose="02020603050405020304" pitchFamily="18" charset="0"/>
              </a:rPr>
              <a:t> (А.А. </a:t>
            </a:r>
            <a:r>
              <a:rPr lang="ru-RU" sz="3000" dirty="0" err="1">
                <a:cs typeface="Times New Roman" panose="02020603050405020304" pitchFamily="18" charset="0"/>
              </a:rPr>
              <a:t>Бочавер</a:t>
            </a:r>
            <a:r>
              <a:rPr lang="ru-RU" sz="3000" dirty="0">
                <a:cs typeface="Times New Roman" panose="02020603050405020304" pitchFamily="18" charset="0"/>
              </a:rPr>
              <a:t>, В.Б. Кузнецова, Е.М. Бианки, П.В. Дмитриевский, М.А. Завалишина, Н.А. </a:t>
            </a:r>
            <a:r>
              <a:rPr lang="ru-RU" sz="3000" dirty="0" err="1">
                <a:cs typeface="Times New Roman" panose="02020603050405020304" pitchFamily="18" charset="0"/>
              </a:rPr>
              <a:t>Капорская</a:t>
            </a:r>
            <a:r>
              <a:rPr lang="ru-RU" sz="3000" dirty="0">
                <a:cs typeface="Times New Roman" panose="02020603050405020304" pitchFamily="18" charset="0"/>
              </a:rPr>
              <a:t>, К.Д. </a:t>
            </a:r>
            <a:r>
              <a:rPr lang="ru-RU" sz="3000" dirty="0" err="1">
                <a:cs typeface="Times New Roman" panose="02020603050405020304" pitchFamily="18" charset="0"/>
              </a:rPr>
              <a:t>Хломов</a:t>
            </a:r>
            <a:r>
              <a:rPr lang="ru-RU" sz="3000" dirty="0">
                <a:cs typeface="Times New Roman" panose="02020603050405020304" pitchFamily="18" charset="0"/>
              </a:rPr>
              <a:t>).</a:t>
            </a:r>
          </a:p>
          <a:p>
            <a:endParaRPr lang="ru-RU" sz="3000" dirty="0">
              <a:cs typeface="Times New Roman" panose="02020603050405020304" pitchFamily="18" charset="0"/>
            </a:endParaRPr>
          </a:p>
          <a:p>
            <a:r>
              <a:rPr lang="ru-RU" sz="3000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Диагностический комплект методик по выявлению </a:t>
            </a:r>
            <a:r>
              <a:rPr lang="ru-RU" sz="3000" dirty="0" err="1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буллинга</a:t>
            </a:r>
            <a:r>
              <a:rPr lang="ru-RU" sz="3000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в образовательной среде-  </a:t>
            </a:r>
            <a:r>
              <a:rPr lang="en-US" sz="3000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http://pmssm.ru/</a:t>
            </a:r>
            <a:r>
              <a:rPr lang="ru-RU" sz="3000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Педагогам/</a:t>
            </a:r>
            <a:r>
              <a:rPr lang="ru-RU" sz="3000" dirty="0" err="1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Диагностический_комплект_методик_по</a:t>
            </a:r>
            <a:r>
              <a:rPr lang="ru-RU" sz="3000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</a:p>
          <a:p>
            <a:pPr marL="0" indent="0">
              <a:buNone/>
            </a:pPr>
            <a:r>
              <a:rPr lang="ru-RU" sz="3000" dirty="0">
                <a:solidFill>
                  <a:schemeClr val="bg1">
                    <a:lumMod val="85000"/>
                  </a:schemeClr>
                </a:solidFill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3000" dirty="0" err="1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выявлению_буллинга</a:t>
            </a:r>
            <a:r>
              <a:rPr lang="ru-RU" sz="3000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3000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</a:t>
            </a:r>
            <a:endParaRPr lang="ru-RU" sz="3000" dirty="0">
              <a:cs typeface="Times New Roman" panose="02020603050405020304" pitchFamily="18" charset="0"/>
            </a:endParaRPr>
          </a:p>
          <a:p>
            <a:endParaRPr lang="ru-RU" sz="3000" dirty="0">
              <a:cs typeface="Times New Roman" panose="02020603050405020304" pitchFamily="18" charset="0"/>
            </a:endParaRPr>
          </a:p>
          <a:p>
            <a:endParaRPr lang="ru-RU" sz="3000" dirty="0">
              <a:cs typeface="Times New Roman" panose="02020603050405020304" pitchFamily="18" charset="0"/>
            </a:endParaRPr>
          </a:p>
          <a:p>
            <a:endParaRPr lang="ru-RU" sz="3000" dirty="0"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28266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2C658C-9058-49CE-4D04-B14AFBB34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954" y="1107232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ПРОПУСТИТЬ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A9318A-D551-419A-D78B-6C7B1371B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560" y="2746812"/>
            <a:ext cx="5022442" cy="39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2163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F036B-6285-AFF7-4244-3709F99FE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89" y="624110"/>
            <a:ext cx="10776824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понять, что ребенок в школе стал объектом </a:t>
            </a:r>
            <a:r>
              <a:rPr lang="ru-RU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буллинга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707537-7E17-D6C1-F60C-C9052FF17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0370"/>
          </a:xfrm>
        </p:spPr>
        <p:txBody>
          <a:bodyPr>
            <a:normAutofit/>
          </a:bodyPr>
          <a:lstStyle/>
          <a:p>
            <a:r>
              <a:rPr lang="ru-RU" dirty="0"/>
              <a:t>Снижение настроения, стал замкнутым, раздражительным, тревожным.</a:t>
            </a:r>
          </a:p>
          <a:p>
            <a:r>
              <a:rPr lang="ru-RU" dirty="0"/>
              <a:t>Склонность к уединению, нежелание общаться.</a:t>
            </a:r>
          </a:p>
          <a:p>
            <a:r>
              <a:rPr lang="ru-RU" dirty="0"/>
              <a:t>Частые пропуски по болезни,  потеря интереса к школе, ищет причины не ходить в школу (имитация болезни).</a:t>
            </a:r>
          </a:p>
          <a:p>
            <a:r>
              <a:rPr lang="ru-RU" dirty="0"/>
              <a:t>Потеря интересов.</a:t>
            </a:r>
          </a:p>
          <a:p>
            <a:r>
              <a:rPr lang="ru-RU" dirty="0"/>
              <a:t>Снижение успеваемости.</a:t>
            </a:r>
          </a:p>
          <a:p>
            <a:r>
              <a:rPr lang="ru-RU" dirty="0"/>
              <a:t>Суицидальные высказывания и поступки.</a:t>
            </a:r>
          </a:p>
          <a:p>
            <a:r>
              <a:rPr lang="ru-RU" dirty="0"/>
              <a:t>Самоповреждения (</a:t>
            </a:r>
            <a:r>
              <a:rPr lang="ru-RU" dirty="0" err="1"/>
              <a:t>селфхарм</a:t>
            </a:r>
            <a:r>
              <a:rPr lang="ru-RU" dirty="0"/>
              <a:t>).</a:t>
            </a:r>
          </a:p>
          <a:p>
            <a:r>
              <a:rPr lang="ru-RU" dirty="0"/>
              <a:t>У ребенка могут быть следы насилия (синяки или рваная одежда).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749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2247</Words>
  <Application>Microsoft Office PowerPoint</Application>
  <PresentationFormat>Широкоэкранный</PresentationFormat>
  <Paragraphs>251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Arial</vt:lpstr>
      <vt:lpstr>Calibri</vt:lpstr>
      <vt:lpstr>Franklin Gothic Book</vt:lpstr>
      <vt:lpstr>Franklin Gothic Demi</vt:lpstr>
      <vt:lpstr>Open Sans</vt:lpstr>
      <vt:lpstr>Times New Roman</vt:lpstr>
      <vt:lpstr>Tw Cen MT</vt:lpstr>
      <vt:lpstr>Wingdings</vt:lpstr>
      <vt:lpstr>YS Text</vt:lpstr>
      <vt:lpstr>Капля</vt:lpstr>
      <vt:lpstr>ПРАКТИЧЕСКАЯ ЛАБОРАТОРИЯ  «БУЛЛИНГ В ШКОЛЕ. НЕ ДОПУСТИТЬ. НЕ ПРОПУСТИТЬ. НЕ УПУСТИТЬ.»</vt:lpstr>
      <vt:lpstr>Презентация PowerPoint</vt:lpstr>
      <vt:lpstr>Виды школьного буллинга</vt:lpstr>
      <vt:lpstr>Презентация PowerPoint</vt:lpstr>
      <vt:lpstr> Психологические аспекты профилактики школьного  буллинга </vt:lpstr>
      <vt:lpstr>МЕРОПРИЯТИЯ ПО Профилактике буллинга:  </vt:lpstr>
      <vt:lpstr>Анкеты и опросники: </vt:lpstr>
      <vt:lpstr>Презентация PowerPoint</vt:lpstr>
      <vt:lpstr>Как понять, что ребенок в школе стал объектом буллинга ? </vt:lpstr>
      <vt:lpstr>есть ли у буллинга причины….</vt:lpstr>
      <vt:lpstr>Презентация PowerPoint</vt:lpstr>
      <vt:lpstr>   </vt:lpstr>
      <vt:lpstr>  Алгоритм действий оо в случае выявления фактов насилия, буллинга среди обучающихся</vt:lpstr>
      <vt:lpstr>Когда Буллинг может считаться разрешенным?</vt:lpstr>
      <vt:lpstr>УЧАСТНИКИ  БуллингА</vt:lpstr>
      <vt:lpstr>СИТУАЦИЯ</vt:lpstr>
      <vt:lpstr>жертва</vt:lpstr>
      <vt:lpstr>Агрессор (буллер, зачинщик) </vt:lpstr>
      <vt:lpstr>Главные составляющие работы педагога-психолога в работе с детьми   агрессорами и жертвами буллинга </vt:lpstr>
      <vt:lpstr>Последователи (преследователи)</vt:lpstr>
      <vt:lpstr>Наблюдатели </vt:lpstr>
      <vt:lpstr>Защитники</vt:lpstr>
      <vt:lpstr>Чек-лист  «АЛГОРИТМ РАБОТЫ классного руководителя В СИТУАЦИИ ШКОЛЬНОГО БУЛЛИНГА»</vt:lpstr>
      <vt:lpstr>АЛГОРИТМ РАБОТЫ классного руководителя:</vt:lpstr>
      <vt:lpstr>Чек-лист  «АЛГОРИТМ РАБОТЫ ПЕДАГОГА-ПСИХОЛОГА В СИТУАЦИИ ШКОЛЬНОГО БУЛЛИНГА»</vt:lpstr>
      <vt:lpstr>АЛГОРИТМ РАБОТЫ ПЕДАГОГА-ПСИХОЛОГА образовательной организации:</vt:lpstr>
      <vt:lpstr>Книги и фильмы:</vt:lpstr>
      <vt:lpstr>Электронные ресурсы</vt:lpstr>
      <vt:lpstr>литература</vt:lpstr>
      <vt:lpstr>https://травлинет.рф  </vt:lpstr>
      <vt:lpstr>Спасибо  за  участие!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Руденко</dc:creator>
  <cp:lastModifiedBy>User</cp:lastModifiedBy>
  <cp:revision>48</cp:revision>
  <dcterms:created xsi:type="dcterms:W3CDTF">2023-11-11T15:44:54Z</dcterms:created>
  <dcterms:modified xsi:type="dcterms:W3CDTF">2024-02-09T03:13:33Z</dcterms:modified>
</cp:coreProperties>
</file>