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9" r:id="rId3"/>
    <p:sldId id="280" r:id="rId4"/>
    <p:sldId id="269" r:id="rId5"/>
    <p:sldId id="275" r:id="rId6"/>
    <p:sldId id="267" r:id="rId7"/>
    <p:sldId id="260" r:id="rId8"/>
    <p:sldId id="262" r:id="rId9"/>
    <p:sldId id="270" r:id="rId10"/>
    <p:sldId id="276" r:id="rId11"/>
    <p:sldId id="264" r:id="rId12"/>
    <p:sldId id="273" r:id="rId13"/>
    <p:sldId id="277" r:id="rId14"/>
    <p:sldId id="265" r:id="rId15"/>
    <p:sldId id="268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zppmcp7@mailkrsk.r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3645024"/>
            <a:ext cx="3313355" cy="170216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ПРАКТИКО-ОРИЕНТИРОВАННЫЙ СЕМИНАР </a:t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«ПСИХОЛОГИЧЕСКАЯ ПОДДЕРЖКА ОБУЩАЮЩИХСЯ С ОВЗ С ЦЕЛЬЮ ПРОФИЛАКТИКИ ДЕВИАНТНОГО ПОВЕДЕНИЯ»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305049"/>
            <a:ext cx="36737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психолого-педагогической, медицинской и социальной помощи № 7 «Способный ребенок»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E4896AF4-8902-5594-CDCF-ABCF66288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6907"/>
            <a:ext cx="2872507" cy="697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924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с педагогами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Консультация</a:t>
            </a:r>
          </a:p>
          <a:p>
            <a:r>
              <a:rPr lang="ru-RU" dirty="0" smtClean="0"/>
              <a:t>Лекция</a:t>
            </a:r>
          </a:p>
          <a:p>
            <a:r>
              <a:rPr lang="ru-RU" dirty="0" smtClean="0"/>
              <a:t>Семинар </a:t>
            </a:r>
          </a:p>
          <a:p>
            <a:r>
              <a:rPr lang="ru-RU" dirty="0" smtClean="0"/>
              <a:t>Тренинг </a:t>
            </a:r>
          </a:p>
          <a:p>
            <a:r>
              <a:rPr lang="ru-RU" dirty="0" smtClean="0"/>
              <a:t>Круглый стол</a:t>
            </a:r>
          </a:p>
          <a:p>
            <a:r>
              <a:rPr lang="ru-RU" dirty="0" smtClean="0"/>
              <a:t>Мозговой </a:t>
            </a:r>
            <a:r>
              <a:rPr lang="ru-RU" dirty="0" smtClean="0"/>
              <a:t>штурм</a:t>
            </a:r>
          </a:p>
          <a:p>
            <a:r>
              <a:rPr lang="ru-RU" dirty="0"/>
              <a:t>Социально-значимые мероприятия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184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7488832" cy="3508977"/>
          </a:xfrm>
        </p:spPr>
        <p:txBody>
          <a:bodyPr/>
          <a:lstStyle/>
          <a:p>
            <a:r>
              <a:rPr lang="ru-RU" b="1" dirty="0" smtClean="0"/>
              <a:t>Игра «Трудно </a:t>
            </a:r>
            <a:r>
              <a:rPr lang="ru-RU" b="1" dirty="0"/>
              <a:t>быть </a:t>
            </a:r>
            <a:r>
              <a:rPr lang="ru-RU" b="1" dirty="0" err="1"/>
              <a:t>гиперактивным</a:t>
            </a:r>
            <a:r>
              <a:rPr lang="ru-RU" b="1" dirty="0"/>
              <a:t> ребенком»</a:t>
            </a:r>
          </a:p>
          <a:p>
            <a:r>
              <a:rPr lang="ru-RU" b="1" dirty="0" smtClean="0"/>
              <a:t>Упражнение «Ассоциации</a:t>
            </a:r>
            <a:r>
              <a:rPr lang="ru-RU" b="1" dirty="0"/>
              <a:t>»</a:t>
            </a:r>
          </a:p>
          <a:p>
            <a:r>
              <a:rPr lang="ru-RU" b="1" dirty="0"/>
              <a:t>Ролевая игра «В Зазеркалье» </a:t>
            </a:r>
          </a:p>
          <a:p>
            <a:r>
              <a:rPr lang="ru-RU" b="1" dirty="0" smtClean="0"/>
              <a:t>Упражнение «Спусти </a:t>
            </a:r>
            <a:r>
              <a:rPr lang="ru-RU" b="1" dirty="0"/>
              <a:t>пар»</a:t>
            </a:r>
          </a:p>
          <a:p>
            <a:r>
              <a:rPr lang="ru-RU" b="1" dirty="0"/>
              <a:t>«Ввод правил» «СТОП»</a:t>
            </a:r>
          </a:p>
          <a:p>
            <a:r>
              <a:rPr lang="ru-RU" b="1" dirty="0" smtClean="0"/>
              <a:t>Упражнение «Мне </a:t>
            </a:r>
            <a:r>
              <a:rPr lang="ru-RU" b="1" dirty="0"/>
              <a:t>в тебе нравится...»</a:t>
            </a:r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61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СЕМЬЕЙ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/>
          </a:p>
        </p:txBody>
      </p:sp>
      <p:pic>
        <p:nvPicPr>
          <p:cNvPr id="1026" name="Picture 2" descr="Детский психолог картинки - 69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345455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0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с семьей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Консультация</a:t>
            </a:r>
          </a:p>
          <a:p>
            <a:r>
              <a:rPr lang="ru-RU" dirty="0" smtClean="0"/>
              <a:t>Семинар </a:t>
            </a:r>
          </a:p>
          <a:p>
            <a:r>
              <a:rPr lang="ru-RU" dirty="0" smtClean="0"/>
              <a:t>Тренинг</a:t>
            </a:r>
          </a:p>
          <a:p>
            <a:r>
              <a:rPr lang="ru-RU" dirty="0" smtClean="0"/>
              <a:t>Акция</a:t>
            </a:r>
          </a:p>
          <a:p>
            <a:r>
              <a:rPr lang="ru-RU" dirty="0" smtClean="0"/>
              <a:t>Родительский клуб</a:t>
            </a:r>
          </a:p>
          <a:p>
            <a:r>
              <a:rPr lang="ru-RU" dirty="0" smtClean="0"/>
              <a:t>Семейный </a:t>
            </a:r>
            <a:r>
              <a:rPr lang="ru-RU" dirty="0" err="1" smtClean="0"/>
              <a:t>квест</a:t>
            </a:r>
            <a:endParaRPr lang="ru-RU" dirty="0" smtClean="0"/>
          </a:p>
          <a:p>
            <a:r>
              <a:rPr lang="ru-RU" dirty="0"/>
              <a:t>Социально-значимые мероприятия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09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003232" cy="4925144"/>
          </a:xfrm>
        </p:spPr>
        <p:txBody>
          <a:bodyPr numCol="2">
            <a:normAutofit fontScale="55000" lnSpcReduction="20000"/>
          </a:bodyPr>
          <a:lstStyle/>
          <a:p>
            <a:r>
              <a:rPr lang="ru-RU" sz="4000" b="1" dirty="0" smtClean="0"/>
              <a:t>Упражнение «Облака</a:t>
            </a:r>
            <a:r>
              <a:rPr lang="ru-RU" sz="4000" b="1" dirty="0"/>
              <a:t>»</a:t>
            </a:r>
          </a:p>
          <a:p>
            <a:r>
              <a:rPr lang="ru-RU" sz="4000" b="1" dirty="0" smtClean="0"/>
              <a:t>Упражнение «Волшебные </a:t>
            </a:r>
            <a:r>
              <a:rPr lang="ru-RU" sz="4000" b="1" dirty="0"/>
              <a:t>предметы» </a:t>
            </a:r>
          </a:p>
          <a:p>
            <a:r>
              <a:rPr lang="ru-RU" sz="4000" b="1" dirty="0" smtClean="0"/>
              <a:t>Упражнения «Солнце </a:t>
            </a:r>
            <a:r>
              <a:rPr lang="ru-RU" sz="4000" b="1" dirty="0"/>
              <a:t>любви»</a:t>
            </a:r>
          </a:p>
          <a:p>
            <a:r>
              <a:rPr lang="ru-RU" sz="4000" b="1" dirty="0" smtClean="0"/>
              <a:t>Игра «Семейный </a:t>
            </a:r>
            <a:r>
              <a:rPr lang="ru-RU" sz="4000" b="1" dirty="0" err="1"/>
              <a:t>квест</a:t>
            </a:r>
            <a:r>
              <a:rPr lang="ru-RU" sz="4000" b="1" dirty="0"/>
              <a:t>»</a:t>
            </a:r>
          </a:p>
          <a:p>
            <a:r>
              <a:rPr lang="ru-RU" sz="4000" b="1" dirty="0" smtClean="0"/>
              <a:t>Упражнение «Сказочное </a:t>
            </a:r>
            <a:r>
              <a:rPr lang="ru-RU" sz="4000" b="1" dirty="0"/>
              <a:t>королевство» </a:t>
            </a:r>
          </a:p>
          <a:p>
            <a:r>
              <a:rPr lang="ru-RU" sz="4000" b="1" dirty="0" smtClean="0"/>
              <a:t>Упражнение «Калейдоскоп</a:t>
            </a:r>
            <a:r>
              <a:rPr lang="ru-RU" sz="4000" b="1" dirty="0"/>
              <a:t>»</a:t>
            </a:r>
          </a:p>
          <a:p>
            <a:r>
              <a:rPr lang="ru-RU" sz="4000" b="1" dirty="0" smtClean="0"/>
              <a:t>Упражнение «Родители </a:t>
            </a:r>
            <a:r>
              <a:rPr lang="ru-RU" sz="4000" b="1" dirty="0"/>
              <a:t>и дети глазами друг друга</a:t>
            </a:r>
            <a:r>
              <a:rPr lang="ru-RU" sz="4000" b="1" dirty="0" smtClean="0"/>
              <a:t>»</a:t>
            </a:r>
            <a:endParaRPr lang="ru-RU" sz="4000" b="1" dirty="0"/>
          </a:p>
          <a:p>
            <a:r>
              <a:rPr lang="ru-RU" sz="4000" b="1" dirty="0" smtClean="0"/>
              <a:t>Игра «Слепой </a:t>
            </a:r>
            <a:r>
              <a:rPr lang="ru-RU" sz="4000" b="1" dirty="0"/>
              <a:t>и поводырь</a:t>
            </a:r>
            <a:r>
              <a:rPr lang="ru-RU" sz="4000" b="1" dirty="0" smtClean="0"/>
              <a:t>»</a:t>
            </a:r>
          </a:p>
          <a:p>
            <a:endParaRPr lang="ru-RU" sz="4000" b="1" dirty="0"/>
          </a:p>
          <a:p>
            <a:r>
              <a:rPr lang="ru-RU" sz="4000" b="1" dirty="0" smtClean="0"/>
              <a:t>Игра «</a:t>
            </a:r>
            <a:r>
              <a:rPr lang="ru-RU" sz="4000" b="1" dirty="0" err="1" smtClean="0"/>
              <a:t>Толкалки</a:t>
            </a:r>
            <a:r>
              <a:rPr lang="ru-RU" sz="4000" b="1" dirty="0"/>
              <a:t>» </a:t>
            </a:r>
          </a:p>
          <a:p>
            <a:r>
              <a:rPr lang="ru-RU" sz="4000" b="1" dirty="0" smtClean="0"/>
              <a:t>Игра «Игра </a:t>
            </a:r>
            <a:r>
              <a:rPr lang="ru-RU" sz="4000" b="1" dirty="0"/>
              <a:t>без правил» </a:t>
            </a:r>
          </a:p>
          <a:p>
            <a:r>
              <a:rPr lang="ru-RU" sz="4000" b="1" dirty="0" smtClean="0"/>
              <a:t>Упражнение «Меняемся </a:t>
            </a:r>
            <a:r>
              <a:rPr lang="ru-RU" sz="4000" b="1" dirty="0"/>
              <a:t>ролями»</a:t>
            </a:r>
          </a:p>
          <a:p>
            <a:r>
              <a:rPr lang="ru-RU" sz="4000" b="1" dirty="0" smtClean="0"/>
              <a:t>Упражнение «Общий </a:t>
            </a:r>
            <a:r>
              <a:rPr lang="ru-RU" sz="4000" b="1" dirty="0"/>
              <a:t>рисунок» </a:t>
            </a:r>
          </a:p>
          <a:p>
            <a:r>
              <a:rPr lang="ru-RU" sz="4000" b="1" dirty="0" smtClean="0"/>
              <a:t>Упражнение «Мир глазами моего  </a:t>
            </a:r>
            <a:r>
              <a:rPr lang="ru-RU" sz="4000" b="1" dirty="0"/>
              <a:t>ребенка»</a:t>
            </a:r>
          </a:p>
          <a:p>
            <a:r>
              <a:rPr lang="ru-RU" sz="4000" b="1" dirty="0" smtClean="0"/>
              <a:t>Упражнени</a:t>
            </a:r>
            <a:r>
              <a:rPr lang="ru-RU" sz="4000" b="1" dirty="0" smtClean="0"/>
              <a:t>е </a:t>
            </a:r>
            <a:r>
              <a:rPr lang="ru-RU" sz="4000" b="1" dirty="0" smtClean="0"/>
              <a:t>«Недетские </a:t>
            </a:r>
            <a:r>
              <a:rPr lang="ru-RU" sz="4000" b="1" dirty="0"/>
              <a:t>запреты»</a:t>
            </a:r>
          </a:p>
          <a:p>
            <a:r>
              <a:rPr lang="ru-RU" sz="4000" b="1" dirty="0" smtClean="0"/>
              <a:t>Упражнение «Лист</a:t>
            </a:r>
            <a:r>
              <a:rPr lang="ru-RU" sz="4000" b="1" dirty="0"/>
              <a:t>»</a:t>
            </a:r>
          </a:p>
          <a:p>
            <a:r>
              <a:rPr lang="ru-RU" sz="4000" b="1" dirty="0" smtClean="0"/>
              <a:t>Игра «Яблочко </a:t>
            </a:r>
            <a:r>
              <a:rPr lang="ru-RU" sz="4000" b="1" dirty="0"/>
              <a:t>от яблоньки»</a:t>
            </a:r>
          </a:p>
          <a:p>
            <a:endParaRPr lang="ru-RU" sz="3600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206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8643" y="2797711"/>
            <a:ext cx="61962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г. Красноярск, </a:t>
            </a:r>
          </a:p>
          <a:p>
            <a:pPr algn="ctr"/>
            <a:r>
              <a:rPr lang="ru-RU" sz="2400" b="1" dirty="0"/>
              <a:t>ул. Академика Вавилова 86 Б 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dirty="0"/>
              <a:t>тел. 201-24-49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dirty="0"/>
              <a:t>e-</a:t>
            </a:r>
            <a:r>
              <a:rPr lang="ru-RU" sz="2400" b="1" dirty="0" err="1"/>
              <a:t>mail</a:t>
            </a:r>
            <a:r>
              <a:rPr lang="ru-RU" sz="2400" b="1" dirty="0"/>
              <a:t>:   </a:t>
            </a:r>
            <a:r>
              <a:rPr lang="ru-RU" sz="2400" b="1" dirty="0">
                <a:hlinkClick r:id="rId2"/>
              </a:rPr>
              <a:t>zppmcp7@mailkrsk.ru</a:t>
            </a:r>
            <a:r>
              <a:rPr lang="ru-RU" sz="2400" b="1" dirty="0"/>
              <a:t> 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3595"/>
            <a:ext cx="209431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55906F1-30D6-7818-712D-A28111358A6C}"/>
              </a:ext>
            </a:extLst>
          </p:cNvPr>
          <p:cNvSpPr/>
          <p:nvPr/>
        </p:nvSpPr>
        <p:spPr>
          <a:xfrm>
            <a:off x="3491880" y="646888"/>
            <a:ext cx="49733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Муниципальное бюджетное учреждение «Центр психолого-педагогической, медицинской и социальной помощи № 7 «Способный ребенок».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735040" y="5247422"/>
            <a:ext cx="493330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r>
              <a:rPr lang="ru-RU" sz="1400" b="1" dirty="0" err="1" smtClean="0">
                <a:solidFill>
                  <a:schemeClr val="tx1"/>
                </a:solidFill>
              </a:rPr>
              <a:t>Куцонец</a:t>
            </a:r>
            <a:r>
              <a:rPr lang="ru-RU" sz="1400" b="1" dirty="0" smtClean="0">
                <a:solidFill>
                  <a:schemeClr val="tx1"/>
                </a:solidFill>
              </a:rPr>
              <a:t> А.Д. – педагог-психолог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Руденко О.В. – педагог-психолог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281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024744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ЛИТЕРАТУРА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4057676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ru-RU" dirty="0"/>
              <a:t>1. </a:t>
            </a:r>
            <a:r>
              <a:rPr lang="ru-RU" sz="2500" dirty="0"/>
              <a:t>Воспитание трудного ребенка: Дети с </a:t>
            </a:r>
            <a:r>
              <a:rPr lang="ru-RU" sz="2500" dirty="0" err="1"/>
              <a:t>девиантным</a:t>
            </a:r>
            <a:r>
              <a:rPr lang="ru-RU" sz="2500" dirty="0"/>
              <a:t> поведением / Под ред. М.И. Рожкова. - М.: ВЛАДОС, 2001. - 240 с.</a:t>
            </a:r>
            <a:br>
              <a:rPr lang="ru-RU" sz="2500" dirty="0"/>
            </a:br>
            <a:r>
              <a:rPr lang="ru-RU" sz="2500" dirty="0"/>
              <a:t>2. </a:t>
            </a:r>
            <a:r>
              <a:rPr lang="ru-RU" sz="2500" dirty="0" err="1"/>
              <a:t>Змановская</a:t>
            </a:r>
            <a:r>
              <a:rPr lang="ru-RU" sz="2500" dirty="0"/>
              <a:t> Е.В. </a:t>
            </a:r>
            <a:r>
              <a:rPr lang="ru-RU" sz="2500" dirty="0" err="1"/>
              <a:t>Девиантология</a:t>
            </a:r>
            <a:r>
              <a:rPr lang="ru-RU" sz="2500" dirty="0"/>
              <a:t>: (Психология отклоняющегося поведения): Учеб. пособие. Для студентов </a:t>
            </a:r>
            <a:r>
              <a:rPr lang="ru-RU" sz="2500" dirty="0" err="1"/>
              <a:t>высш</a:t>
            </a:r>
            <a:r>
              <a:rPr lang="ru-RU" sz="2500" dirty="0"/>
              <a:t>. учеб заведений. – М.: Издательский центр «Академия», 2003.- 288 с.</a:t>
            </a:r>
            <a:br>
              <a:rPr lang="ru-RU" sz="2500" dirty="0"/>
            </a:br>
            <a:r>
              <a:rPr lang="ru-RU" sz="2500" dirty="0"/>
              <a:t>3. Пятунин В.А. Психолого-педагогические особенности </a:t>
            </a:r>
            <a:r>
              <a:rPr lang="ru-RU" sz="2500" dirty="0" err="1"/>
              <a:t>девиантного</a:t>
            </a:r>
            <a:r>
              <a:rPr lang="ru-RU" sz="2500" dirty="0"/>
              <a:t> поведения. Часть I. Факторы формирования </a:t>
            </a:r>
            <a:r>
              <a:rPr lang="ru-RU" sz="2500" dirty="0" err="1"/>
              <a:t>девиантного</a:t>
            </a:r>
            <a:r>
              <a:rPr lang="ru-RU" sz="2500" dirty="0"/>
              <a:t> поведения. - М.: Педагогика-Пресс, 1999. - 345 с.</a:t>
            </a:r>
            <a:br>
              <a:rPr lang="ru-RU" sz="2500" dirty="0"/>
            </a:br>
            <a:r>
              <a:rPr lang="ru-RU" sz="2500" dirty="0"/>
              <a:t>4. Ранняя профилактика </a:t>
            </a:r>
            <a:r>
              <a:rPr lang="ru-RU" sz="2500" dirty="0" err="1"/>
              <a:t>девиантного</a:t>
            </a:r>
            <a:r>
              <a:rPr lang="ru-RU" sz="2500" dirty="0"/>
              <a:t> поведения детей и подростков / Под ред. А.Б. Фоминой. - М.: Педагогическое общество России, 2003. - 270 с.</a:t>
            </a:r>
            <a:br>
              <a:rPr lang="ru-RU" sz="2500" dirty="0"/>
            </a:br>
            <a:r>
              <a:rPr lang="ru-RU" sz="2500" dirty="0"/>
              <a:t>5. Клюева Н.В., </a:t>
            </a:r>
            <a:r>
              <a:rPr lang="ru-RU" sz="2500" dirty="0" err="1"/>
              <a:t>Ю.В.Касаткина</a:t>
            </a:r>
            <a:r>
              <a:rPr lang="ru-RU" sz="2500" dirty="0"/>
              <a:t>. – Ярославль.: Академия развития, 1996. – 240с.</a:t>
            </a:r>
            <a:br>
              <a:rPr lang="ru-RU" sz="2500" dirty="0"/>
            </a:br>
            <a:r>
              <a:rPr lang="ru-RU" sz="2500" dirty="0"/>
              <a:t>6. Лютова Е.К.,. Монина Г.Б. – СПб.: Тренинг эффективного взаимодействия с детьми, 2001. – 190с.</a:t>
            </a:r>
            <a:br>
              <a:rPr lang="ru-RU" sz="2500" dirty="0"/>
            </a:br>
            <a:r>
              <a:rPr lang="ru-RU" sz="2500" dirty="0"/>
              <a:t>7. </a:t>
            </a:r>
            <a:r>
              <a:rPr lang="ru-RU" sz="2500" dirty="0" err="1"/>
              <a:t>Овчарова</a:t>
            </a:r>
            <a:r>
              <a:rPr lang="ru-RU" sz="2500" dirty="0"/>
              <a:t> Р.В. – М.: Справочная книга школьного психолога, 1998. – 238с.</a:t>
            </a:r>
            <a:br>
              <a:rPr lang="ru-RU" sz="2500" dirty="0"/>
            </a:br>
            <a:r>
              <a:rPr lang="ru-RU" sz="2500" dirty="0"/>
              <a:t>8. </a:t>
            </a:r>
            <a:r>
              <a:rPr lang="ru-RU" sz="2500" dirty="0" err="1"/>
              <a:t>Подласый</a:t>
            </a:r>
            <a:r>
              <a:rPr lang="ru-RU" sz="2500" dirty="0"/>
              <a:t> И.П. – Курс лекций по коррекционной педагогике. Для средних специальных учебных заведений. – М.: </a:t>
            </a:r>
            <a:r>
              <a:rPr lang="ru-RU" sz="2500" dirty="0" err="1"/>
              <a:t>Владос</a:t>
            </a:r>
            <a:r>
              <a:rPr lang="ru-RU" sz="2500" dirty="0"/>
              <a:t>, 2002. – 332с.</a:t>
            </a:r>
            <a:br>
              <a:rPr lang="ru-RU" sz="2500" dirty="0"/>
            </a:br>
            <a:r>
              <a:rPr lang="ru-RU" sz="2500" dirty="0"/>
              <a:t>9. </a:t>
            </a:r>
            <a:r>
              <a:rPr lang="ru-RU" sz="2500" dirty="0" err="1"/>
              <a:t>Фопель</a:t>
            </a:r>
            <a:r>
              <a:rPr lang="ru-RU" sz="2500" dirty="0"/>
              <a:t> К. – М.: Как научить детей сотрудничать</a:t>
            </a:r>
            <a:r>
              <a:rPr lang="ru-RU" sz="2500" dirty="0" smtClean="0"/>
              <a:t>?</a:t>
            </a:r>
          </a:p>
          <a:p>
            <a:pPr marL="68580" indent="0">
              <a:buNone/>
            </a:pPr>
            <a:endParaRPr lang="ru-RU" sz="2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463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7416940" cy="3987805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Когда ребенка не принимают в </a:t>
            </a:r>
            <a:r>
              <a:rPr lang="ru-RU" b="1" dirty="0" smtClean="0"/>
              <a:t>семье…</a:t>
            </a:r>
          </a:p>
          <a:p>
            <a:pPr marL="68580" indent="0">
              <a:buNone/>
            </a:pPr>
            <a:endParaRPr lang="ru-RU" b="1" dirty="0" smtClean="0"/>
          </a:p>
          <a:p>
            <a:r>
              <a:rPr lang="ru-RU" b="1" dirty="0" smtClean="0"/>
              <a:t>Когда </a:t>
            </a:r>
            <a:r>
              <a:rPr lang="ru-RU" b="1" dirty="0"/>
              <a:t>ребенка не принимают </a:t>
            </a:r>
            <a:r>
              <a:rPr lang="ru-RU" b="1" dirty="0" smtClean="0"/>
              <a:t>сверстники…</a:t>
            </a:r>
          </a:p>
          <a:p>
            <a:pPr marL="68580" indent="0">
              <a:buNone/>
            </a:pPr>
            <a:endParaRPr lang="ru-RU" b="1" dirty="0" smtClean="0"/>
          </a:p>
          <a:p>
            <a:r>
              <a:rPr lang="ru-RU" b="1" dirty="0" smtClean="0"/>
              <a:t>Когда </a:t>
            </a:r>
            <a:r>
              <a:rPr lang="ru-RU" b="1" dirty="0"/>
              <a:t>ребенка не понимают </a:t>
            </a:r>
            <a:r>
              <a:rPr lang="ru-RU" b="1" dirty="0" smtClean="0"/>
              <a:t>учителя…</a:t>
            </a:r>
          </a:p>
          <a:p>
            <a:pPr marL="68580" indent="0">
              <a:buNone/>
            </a:pPr>
            <a:endParaRPr lang="ru-RU" b="1" dirty="0" smtClean="0"/>
          </a:p>
          <a:p>
            <a:r>
              <a:rPr lang="ru-RU" b="1" dirty="0" smtClean="0"/>
              <a:t>Когда </a:t>
            </a:r>
            <a:r>
              <a:rPr lang="ru-RU" b="1" dirty="0"/>
              <a:t>он перестает верить в </a:t>
            </a:r>
            <a:r>
              <a:rPr lang="ru-RU" b="1" dirty="0" smtClean="0"/>
              <a:t>себя…</a:t>
            </a:r>
          </a:p>
          <a:p>
            <a:pPr marL="68580" indent="0">
              <a:buNone/>
            </a:pPr>
            <a:endParaRPr lang="ru-RU" b="1" dirty="0"/>
          </a:p>
          <a:p>
            <a:r>
              <a:rPr lang="ru-RU" b="1" dirty="0"/>
              <a:t>Когда он становится никому не </a:t>
            </a:r>
            <a:r>
              <a:rPr lang="ru-RU" b="1" dirty="0" smtClean="0"/>
              <a:t>нужен…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524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  работа </a:t>
            </a:r>
            <a:r>
              <a:rPr lang="ru-RU" sz="4000" b="1" dirty="0"/>
              <a:t>с детьми</a:t>
            </a:r>
          </a:p>
          <a:p>
            <a:r>
              <a:rPr lang="ru-RU" sz="4000" b="1" dirty="0" smtClean="0"/>
              <a:t>  работа </a:t>
            </a:r>
            <a:r>
              <a:rPr lang="ru-RU" sz="4000" b="1" dirty="0"/>
              <a:t>с педагогами </a:t>
            </a:r>
            <a:endParaRPr lang="ru-RU" sz="4000" b="1" dirty="0" smtClean="0"/>
          </a:p>
          <a:p>
            <a:r>
              <a:rPr lang="ru-RU" sz="4000" b="1" dirty="0" smtClean="0"/>
              <a:t>  работа </a:t>
            </a:r>
            <a:r>
              <a:rPr lang="ru-RU" sz="4000" b="1" dirty="0"/>
              <a:t>с семьей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347530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ДЕТЬМИ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36912"/>
            <a:ext cx="5533095" cy="247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218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с детьми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Консультация</a:t>
            </a:r>
          </a:p>
          <a:p>
            <a:r>
              <a:rPr lang="ru-RU" dirty="0" smtClean="0"/>
              <a:t>Тренинг</a:t>
            </a:r>
          </a:p>
          <a:p>
            <a:r>
              <a:rPr lang="ru-RU" dirty="0" smtClean="0"/>
              <a:t>Семинар</a:t>
            </a:r>
          </a:p>
          <a:p>
            <a:r>
              <a:rPr lang="ru-RU" dirty="0" err="1" smtClean="0"/>
              <a:t>Квест</a:t>
            </a:r>
            <a:endParaRPr lang="ru-RU" dirty="0" smtClean="0"/>
          </a:p>
          <a:p>
            <a:r>
              <a:rPr lang="ru-RU" dirty="0" smtClean="0"/>
              <a:t>Индивидуальные и групповые </a:t>
            </a:r>
            <a:r>
              <a:rPr lang="ru-RU" dirty="0" smtClean="0"/>
              <a:t>занятия</a:t>
            </a:r>
          </a:p>
          <a:p>
            <a:r>
              <a:rPr lang="ru-RU" dirty="0" smtClean="0"/>
              <a:t>Социально-значимые мероприятия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392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075240" cy="778098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>Регулирование </a:t>
            </a:r>
            <a:r>
              <a:rPr lang="ru-RU" sz="3100" b="1" dirty="0"/>
              <a:t>эмоциональных состояний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318" y="1916832"/>
            <a:ext cx="8435280" cy="5257800"/>
          </a:xfrm>
        </p:spPr>
        <p:txBody>
          <a:bodyPr numCol="2">
            <a:normAutofit fontScale="40000" lnSpcReduction="20000"/>
          </a:bodyPr>
          <a:lstStyle/>
          <a:p>
            <a:r>
              <a:rPr lang="ru-RU" sz="4500" b="1" dirty="0"/>
              <a:t>Игра «Трали-Вали» </a:t>
            </a:r>
          </a:p>
          <a:p>
            <a:r>
              <a:rPr lang="ru-RU" sz="4500" b="1" dirty="0"/>
              <a:t>Танцевальный этюд «Подари движение»</a:t>
            </a:r>
          </a:p>
          <a:p>
            <a:r>
              <a:rPr lang="ru-RU" sz="4500" b="1" dirty="0" smtClean="0"/>
              <a:t>Упражнение «Рисунок </a:t>
            </a:r>
            <a:r>
              <a:rPr lang="ru-RU" sz="4500" b="1" dirty="0"/>
              <a:t>на </a:t>
            </a:r>
            <a:r>
              <a:rPr lang="ru-RU" sz="4500" b="1" dirty="0" smtClean="0"/>
              <a:t>спине»</a:t>
            </a:r>
            <a:endParaRPr lang="ru-RU" sz="4500" b="1" dirty="0"/>
          </a:p>
          <a:p>
            <a:r>
              <a:rPr lang="ru-RU" sz="4500" b="1" dirty="0" smtClean="0"/>
              <a:t>Ролевая игра «На </a:t>
            </a:r>
            <a:r>
              <a:rPr lang="ru-RU" sz="4500" b="1" dirty="0"/>
              <a:t>корабле»</a:t>
            </a:r>
          </a:p>
          <a:p>
            <a:r>
              <a:rPr lang="ru-RU" sz="4500" b="1" dirty="0" smtClean="0"/>
              <a:t>Упражнение </a:t>
            </a:r>
            <a:r>
              <a:rPr lang="ru-RU" sz="4500" b="1" dirty="0" smtClean="0"/>
              <a:t>«Верни </a:t>
            </a:r>
            <a:r>
              <a:rPr lang="ru-RU" sz="4500" b="1" dirty="0"/>
              <a:t>украденное»</a:t>
            </a:r>
          </a:p>
          <a:p>
            <a:r>
              <a:rPr lang="ru-RU" sz="4500" b="1" dirty="0" smtClean="0"/>
              <a:t>Упражнение «Ты </a:t>
            </a:r>
            <a:r>
              <a:rPr lang="ru-RU" sz="4500" b="1" dirty="0"/>
              <a:t>мне нравишься»</a:t>
            </a:r>
          </a:p>
          <a:p>
            <a:r>
              <a:rPr lang="ru-RU" sz="4500" b="1" dirty="0" smtClean="0"/>
              <a:t>Игра «Остров </a:t>
            </a:r>
            <a:r>
              <a:rPr lang="ru-RU" sz="4500" b="1" dirty="0"/>
              <a:t>дружбы»</a:t>
            </a:r>
          </a:p>
          <a:p>
            <a:r>
              <a:rPr lang="ru-RU" sz="4500" b="1" dirty="0" smtClean="0"/>
              <a:t>Игра «Рука </a:t>
            </a:r>
            <a:r>
              <a:rPr lang="ru-RU" sz="4500" b="1" dirty="0"/>
              <a:t>в руке»</a:t>
            </a:r>
          </a:p>
          <a:p>
            <a:r>
              <a:rPr lang="ru-RU" sz="4500" b="1" dirty="0" smtClean="0"/>
              <a:t>Игра «Ручеек</a:t>
            </a:r>
            <a:r>
              <a:rPr lang="ru-RU" sz="4500" b="1" dirty="0"/>
              <a:t>»</a:t>
            </a:r>
          </a:p>
          <a:p>
            <a:r>
              <a:rPr lang="ru-RU" sz="4500" b="1" dirty="0" smtClean="0"/>
              <a:t>Упражнение «Как </a:t>
            </a:r>
            <a:r>
              <a:rPr lang="ru-RU" sz="4500" b="1" dirty="0"/>
              <a:t>ты себя чувствуешь?»</a:t>
            </a:r>
          </a:p>
          <a:p>
            <a:r>
              <a:rPr lang="ru-RU" sz="4500" b="1" dirty="0" smtClean="0"/>
              <a:t>Упражнение </a:t>
            </a:r>
            <a:r>
              <a:rPr lang="ru-RU" sz="4500" b="1" dirty="0"/>
              <a:t> «Копилка обид»</a:t>
            </a:r>
          </a:p>
          <a:p>
            <a:r>
              <a:rPr lang="ru-RU" sz="4500" b="1" dirty="0" smtClean="0"/>
              <a:t>Упражнение «Пять </a:t>
            </a:r>
            <a:r>
              <a:rPr lang="ru-RU" sz="4500" b="1" dirty="0"/>
              <a:t>чувств</a:t>
            </a:r>
            <a:r>
              <a:rPr lang="ru-RU" sz="4500" b="1" dirty="0" smtClean="0"/>
              <a:t>»</a:t>
            </a:r>
          </a:p>
          <a:p>
            <a:endParaRPr lang="ru-RU" sz="4500" b="1" dirty="0"/>
          </a:p>
          <a:p>
            <a:endParaRPr lang="ru-RU" sz="4500" b="1" dirty="0" smtClean="0"/>
          </a:p>
          <a:p>
            <a:endParaRPr lang="ru-RU" sz="4500" b="1" dirty="0"/>
          </a:p>
          <a:p>
            <a:r>
              <a:rPr lang="ru-RU" sz="4500" b="1" dirty="0" smtClean="0"/>
              <a:t>Упражнение «На­по­ми­на­ния</a:t>
            </a:r>
            <a:r>
              <a:rPr lang="ru-RU" sz="4500" b="1" dirty="0"/>
              <a:t>»</a:t>
            </a:r>
          </a:p>
          <a:p>
            <a:r>
              <a:rPr lang="ru-RU" sz="4500" b="1" dirty="0" smtClean="0"/>
              <a:t>Упражнение «Подарок»</a:t>
            </a:r>
            <a:endParaRPr lang="ru-RU" sz="4500" b="1" dirty="0"/>
          </a:p>
          <a:p>
            <a:r>
              <a:rPr lang="ru-RU" sz="4500" b="1" dirty="0" smtClean="0"/>
              <a:t>Упражнение «Послушай </a:t>
            </a:r>
            <a:r>
              <a:rPr lang="ru-RU" sz="4500" b="1" dirty="0"/>
              <a:t>тишину с закрытыми глазами»</a:t>
            </a:r>
          </a:p>
          <a:p>
            <a:r>
              <a:rPr lang="ru-RU" sz="4500" b="1" dirty="0" smtClean="0"/>
              <a:t>Игра «Ворваться  </a:t>
            </a:r>
            <a:r>
              <a:rPr lang="ru-RU" sz="4500" b="1" dirty="0"/>
              <a:t>в  круг» </a:t>
            </a:r>
          </a:p>
          <a:p>
            <a:r>
              <a:rPr lang="ru-RU" sz="4500" b="1" dirty="0" smtClean="0"/>
              <a:t>Игра «Добрый </a:t>
            </a:r>
            <a:r>
              <a:rPr lang="ru-RU" sz="4500" b="1" dirty="0"/>
              <a:t>ручеек»</a:t>
            </a:r>
          </a:p>
          <a:p>
            <a:r>
              <a:rPr lang="ru-RU" sz="4500" b="1" dirty="0" smtClean="0"/>
              <a:t>Игра «Кочки</a:t>
            </a:r>
            <a:r>
              <a:rPr lang="ru-RU" sz="4500" b="1" dirty="0"/>
              <a:t>»</a:t>
            </a:r>
          </a:p>
          <a:p>
            <a:r>
              <a:rPr lang="ru-RU" sz="4500" b="1" dirty="0" smtClean="0"/>
              <a:t>Игра «Прогулка </a:t>
            </a:r>
            <a:r>
              <a:rPr lang="ru-RU" sz="4500" b="1" dirty="0"/>
              <a:t>с компасом</a:t>
            </a:r>
            <a:r>
              <a:rPr lang="ru-RU" sz="4500" b="1" dirty="0" smtClean="0"/>
              <a:t>»</a:t>
            </a:r>
            <a:endParaRPr lang="ru-RU" sz="4500" b="1" dirty="0"/>
          </a:p>
          <a:p>
            <a:r>
              <a:rPr lang="ru-RU" sz="4500" b="1" dirty="0" smtClean="0"/>
              <a:t>Игра «Маленькое </a:t>
            </a:r>
            <a:r>
              <a:rPr lang="ru-RU" sz="4500" b="1" dirty="0"/>
              <a:t>приведение»</a:t>
            </a:r>
          </a:p>
          <a:p>
            <a:r>
              <a:rPr lang="ru-RU" sz="4500" b="1" dirty="0" smtClean="0"/>
              <a:t>Упражнени</a:t>
            </a:r>
            <a:r>
              <a:rPr lang="ru-RU" sz="4500" b="1" dirty="0" smtClean="0"/>
              <a:t>е </a:t>
            </a:r>
            <a:r>
              <a:rPr lang="ru-RU" sz="4500" b="1" dirty="0" smtClean="0"/>
              <a:t>«Кляксы</a:t>
            </a:r>
            <a:r>
              <a:rPr lang="ru-RU" sz="4500" b="1" dirty="0"/>
              <a:t>»</a:t>
            </a:r>
          </a:p>
          <a:p>
            <a:r>
              <a:rPr lang="ru-RU" sz="4500" b="1" dirty="0" smtClean="0"/>
              <a:t>Игра «Шла </a:t>
            </a:r>
            <a:r>
              <a:rPr lang="ru-RU" sz="4500" b="1" dirty="0"/>
              <a:t>Саша по шоссе»</a:t>
            </a:r>
          </a:p>
          <a:p>
            <a:r>
              <a:rPr lang="ru-RU" sz="4500" b="1" dirty="0" smtClean="0"/>
              <a:t>Игра «Битва </a:t>
            </a:r>
            <a:r>
              <a:rPr lang="ru-RU" sz="4500" b="1" dirty="0"/>
              <a:t>воздушным шариком» </a:t>
            </a:r>
          </a:p>
          <a:p>
            <a:r>
              <a:rPr lang="ru-RU" sz="4500" b="1" dirty="0" smtClean="0"/>
              <a:t>Игра «Удержи </a:t>
            </a:r>
            <a:r>
              <a:rPr lang="ru-RU" sz="4500" b="1" dirty="0"/>
              <a:t>шар»</a:t>
            </a:r>
          </a:p>
          <a:p>
            <a:r>
              <a:rPr lang="ru-RU" sz="4500" b="1" dirty="0" smtClean="0"/>
              <a:t>Игра «Дракон </a:t>
            </a:r>
            <a:r>
              <a:rPr lang="ru-RU" sz="4500" b="1" dirty="0"/>
              <a:t>кусает свой хвост»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140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672816" cy="1143000"/>
          </a:xfrm>
        </p:spPr>
        <p:txBody>
          <a:bodyPr>
            <a:normAutofit/>
          </a:bodyPr>
          <a:lstStyle/>
          <a:p>
            <a:r>
              <a:rPr lang="ru-RU" b="1" dirty="0"/>
              <a:t>Р</a:t>
            </a:r>
            <a:r>
              <a:rPr lang="ru-RU" b="1" dirty="0" smtClean="0"/>
              <a:t>азвитие самооценки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Упражнение «Волшебный </a:t>
            </a:r>
            <a:r>
              <a:rPr lang="ru-RU" b="1" dirty="0"/>
              <a:t>стул»</a:t>
            </a:r>
            <a:endParaRPr lang="ru-RU" dirty="0"/>
          </a:p>
          <a:p>
            <a:r>
              <a:rPr lang="ru-RU" b="1" dirty="0" smtClean="0"/>
              <a:t>Упражнение «Отгадай </a:t>
            </a:r>
            <a:r>
              <a:rPr lang="ru-RU" b="1" dirty="0"/>
              <a:t>качество»</a:t>
            </a:r>
            <a:endParaRPr lang="ru-RU" dirty="0"/>
          </a:p>
          <a:p>
            <a:r>
              <a:rPr lang="ru-RU" b="1" dirty="0" smtClean="0"/>
              <a:t>Игра «Добрый </a:t>
            </a:r>
            <a:r>
              <a:rPr lang="ru-RU" b="1" dirty="0"/>
              <a:t>ручеек» </a:t>
            </a:r>
          </a:p>
          <a:p>
            <a:r>
              <a:rPr lang="ru-RU" b="1" dirty="0" smtClean="0"/>
              <a:t>Упражнение «Кто </a:t>
            </a:r>
            <a:r>
              <a:rPr lang="ru-RU" b="1" dirty="0"/>
              <a:t>Я?»</a:t>
            </a:r>
          </a:p>
          <a:p>
            <a:r>
              <a:rPr lang="ru-RU" b="1" dirty="0" smtClean="0"/>
              <a:t>Упражнение «Дерево </a:t>
            </a:r>
            <a:r>
              <a:rPr lang="ru-RU" b="1" dirty="0"/>
              <a:t>жизни»</a:t>
            </a:r>
          </a:p>
          <a:p>
            <a:r>
              <a:rPr lang="ru-RU" b="1" dirty="0" smtClean="0"/>
              <a:t>Упражнение «5 пальцев»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617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/>
              <a:t>Н</a:t>
            </a:r>
            <a:r>
              <a:rPr lang="ru-RU" sz="4000" b="1" dirty="0" smtClean="0"/>
              <a:t>равственное </a:t>
            </a:r>
            <a:r>
              <a:rPr lang="ru-RU" sz="4000" b="1" dirty="0"/>
              <a:t>воспитание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Упражнение </a:t>
            </a:r>
            <a:r>
              <a:rPr lang="ru-RU" b="1" dirty="0" smtClean="0"/>
              <a:t>«Отгадай </a:t>
            </a:r>
            <a:r>
              <a:rPr lang="ru-RU" b="1" dirty="0"/>
              <a:t>качество» </a:t>
            </a:r>
          </a:p>
          <a:p>
            <a:r>
              <a:rPr lang="ru-RU" b="1" dirty="0" smtClean="0"/>
              <a:t>Упражнение «Волшебная </a:t>
            </a:r>
            <a:r>
              <a:rPr lang="ru-RU" b="1" dirty="0"/>
              <a:t>больница» </a:t>
            </a:r>
          </a:p>
          <a:p>
            <a:r>
              <a:rPr lang="ru-RU" b="1" dirty="0" smtClean="0"/>
              <a:t>Игра </a:t>
            </a:r>
            <a:r>
              <a:rPr lang="ru-RU" b="1" dirty="0" smtClean="0"/>
              <a:t> «</a:t>
            </a:r>
            <a:r>
              <a:rPr lang="ru-RU" b="1" dirty="0"/>
              <a:t>Кукла-марионетка»</a:t>
            </a:r>
          </a:p>
          <a:p>
            <a:r>
              <a:rPr lang="ru-RU" b="1" dirty="0" smtClean="0"/>
              <a:t>Игра «Сопротивление </a:t>
            </a:r>
            <a:r>
              <a:rPr lang="ru-RU" b="1" dirty="0"/>
              <a:t>давлению»</a:t>
            </a:r>
          </a:p>
          <a:p>
            <a:r>
              <a:rPr lang="ru-RU" b="1" dirty="0" smtClean="0"/>
              <a:t>Ролевые </a:t>
            </a:r>
            <a:r>
              <a:rPr lang="ru-RU" b="1" dirty="0"/>
              <a:t>ситуации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84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РАБОТА С </a:t>
            </a:r>
            <a:r>
              <a:rPr lang="ru-RU" b="1" dirty="0" smtClean="0"/>
              <a:t>ПЕДАГОГАМИ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/>
          </a:p>
        </p:txBody>
      </p:sp>
      <p:pic>
        <p:nvPicPr>
          <p:cNvPr id="2050" name="Picture 2" descr="психолог картинки нарисованные: 2 тыс изображений найдено в Яндекс Картинках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32"/>
          <a:stretch/>
        </p:blipFill>
        <p:spPr bwMode="auto">
          <a:xfrm>
            <a:off x="915982" y="2306624"/>
            <a:ext cx="7328426" cy="306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927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667</TotalTime>
  <Words>419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Остин</vt:lpstr>
      <vt:lpstr>ПРАКТИКО-ОРИЕНТИРОВАННЫЙ СЕМИНАР   «ПСИХОЛОГИЧЕСКАЯ ПОДДЕРЖКА ОБУЩАЮЩИХСЯ С ОВЗ С ЦЕЛЬЮ ПРОФИЛАКТИКИ ДЕВИАНТНОГО ПОВЕДЕНИЯ»</vt:lpstr>
      <vt:lpstr>Презентация PowerPoint</vt:lpstr>
      <vt:lpstr>Презентация PowerPoint</vt:lpstr>
      <vt:lpstr>РАБОТА С ДЕТЬМИ </vt:lpstr>
      <vt:lpstr>Работа с детьми</vt:lpstr>
      <vt:lpstr>    Регулирование эмоциональных состояний </vt:lpstr>
      <vt:lpstr>Развитие самооценки</vt:lpstr>
      <vt:lpstr> Нравственное воспитание </vt:lpstr>
      <vt:lpstr>РАБОТА С ПЕДАГОГАМИ </vt:lpstr>
      <vt:lpstr>Работа с педагогами</vt:lpstr>
      <vt:lpstr>Презентация PowerPoint</vt:lpstr>
      <vt:lpstr>РАБОТА С СЕМЬЕЙ </vt:lpstr>
      <vt:lpstr>Работа с семьей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Buh</cp:lastModifiedBy>
  <cp:revision>19</cp:revision>
  <dcterms:created xsi:type="dcterms:W3CDTF">2023-01-24T07:58:55Z</dcterms:created>
  <dcterms:modified xsi:type="dcterms:W3CDTF">2023-01-26T11:36:44Z</dcterms:modified>
</cp:coreProperties>
</file>