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9" r:id="rId4"/>
    <p:sldId id="260" r:id="rId5"/>
    <p:sldId id="261" r:id="rId6"/>
    <p:sldId id="262" r:id="rId7"/>
    <p:sldId id="267" r:id="rId8"/>
    <p:sldId id="263" r:id="rId9"/>
    <p:sldId id="264" r:id="rId10"/>
    <p:sldId id="272" r:id="rId11"/>
    <p:sldId id="265" r:id="rId12"/>
    <p:sldId id="266" r:id="rId13"/>
    <p:sldId id="273" r:id="rId14"/>
    <p:sldId id="269"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0"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3C85826-08F5-4AA5-A621-6B8D5CC9F3F8}"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23926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2496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388577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CBBB339A-6033-4A9E-89E2-CB31EA363E0D}"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320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192236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3C85826-08F5-4AA5-A621-6B8D5CC9F3F8}" type="datetimeFigureOut">
              <a:rPr lang="ru-RU" smtClean="0"/>
              <a:t>27.01.2023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229516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3C85826-08F5-4AA5-A621-6B8D5CC9F3F8}" type="datetimeFigureOut">
              <a:rPr lang="ru-RU" smtClean="0"/>
              <a:t>27.01.2023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2093200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C85826-08F5-4AA5-A621-6B8D5CC9F3F8}"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81017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C85826-08F5-4AA5-A621-6B8D5CC9F3F8}" type="datetimeFigureOut">
              <a:rPr lang="ru-RU" smtClean="0"/>
              <a:t>27.01.2023</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BBB339A-6033-4A9E-89E2-CB31EA363E0D}" type="slidenum">
              <a:rPr lang="ru-RU" smtClean="0"/>
              <a:t>‹#›</a:t>
            </a:fld>
            <a:endParaRPr lang="ru-RU"/>
          </a:p>
        </p:txBody>
      </p:sp>
    </p:spTree>
    <p:extLst>
      <p:ext uri="{BB962C8B-B14F-4D97-AF65-F5344CB8AC3E}">
        <p14:creationId xmlns:p14="http://schemas.microsoft.com/office/powerpoint/2010/main" val="184862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C85826-08F5-4AA5-A621-6B8D5CC9F3F8}"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148433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C85826-08F5-4AA5-A621-6B8D5CC9F3F8}" type="datetimeFigureOut">
              <a:rPr lang="ru-RU" smtClean="0"/>
              <a:t>27.01.2023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147218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417019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C85826-08F5-4AA5-A621-6B8D5CC9F3F8}" type="datetimeFigureOut">
              <a:rPr lang="ru-RU" smtClean="0"/>
              <a:t>27.01.2023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201537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C85826-08F5-4AA5-A621-6B8D5CC9F3F8}" type="datetimeFigureOut">
              <a:rPr lang="ru-RU" smtClean="0"/>
              <a:t>27.01.2023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384951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C85826-08F5-4AA5-A621-6B8D5CC9F3F8}" type="datetimeFigureOut">
              <a:rPr lang="ru-RU" smtClean="0"/>
              <a:t>27.01.2023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370016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105414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3C85826-08F5-4AA5-A621-6B8D5CC9F3F8}" type="datetimeFigureOut">
              <a:rPr lang="ru-RU" smtClean="0"/>
              <a:t>27.01.2023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BB339A-6033-4A9E-89E2-CB31EA363E0D}" type="slidenum">
              <a:rPr lang="ru-RU" smtClean="0"/>
              <a:t>‹#›</a:t>
            </a:fld>
            <a:endParaRPr lang="ru-RU"/>
          </a:p>
        </p:txBody>
      </p:sp>
    </p:spTree>
    <p:extLst>
      <p:ext uri="{BB962C8B-B14F-4D97-AF65-F5344CB8AC3E}">
        <p14:creationId xmlns:p14="http://schemas.microsoft.com/office/powerpoint/2010/main" val="97991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C85826-08F5-4AA5-A621-6B8D5CC9F3F8}" type="datetimeFigureOut">
              <a:rPr lang="ru-RU" smtClean="0"/>
              <a:t>27.01.2023</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BBB339A-6033-4A9E-89E2-CB31EA363E0D}" type="slidenum">
              <a:rPr lang="ru-RU" smtClean="0"/>
              <a:t>‹#›</a:t>
            </a:fld>
            <a:endParaRPr lang="ru-RU"/>
          </a:p>
        </p:txBody>
      </p:sp>
    </p:spTree>
    <p:extLst>
      <p:ext uri="{BB962C8B-B14F-4D97-AF65-F5344CB8AC3E}">
        <p14:creationId xmlns:p14="http://schemas.microsoft.com/office/powerpoint/2010/main" val="92668904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zppmcp7@mailkrsk.ru"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_________Microsoft_Word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AC8B7C-80F3-40F2-8E99-3331691914E6}"/>
              </a:ext>
            </a:extLst>
          </p:cNvPr>
          <p:cNvSpPr>
            <a:spLocks noGrp="1"/>
          </p:cNvSpPr>
          <p:nvPr>
            <p:ph type="ctrTitle"/>
          </p:nvPr>
        </p:nvSpPr>
        <p:spPr>
          <a:xfrm>
            <a:off x="320634" y="439387"/>
            <a:ext cx="10770919" cy="3886527"/>
          </a:xfrm>
        </p:spPr>
        <p:txBody>
          <a:bodyPr>
            <a:noAutofit/>
          </a:bodyPr>
          <a:lstStyle/>
          <a:p>
            <a:pPr algn="l"/>
            <a:r>
              <a:rPr lang="ru-RU" sz="4400" dirty="0"/>
              <a:t>Психологическая поддержка обучающихся с ОВЗ с целью профилактики девиантного поведения</a:t>
            </a:r>
          </a:p>
        </p:txBody>
      </p:sp>
      <p:sp>
        <p:nvSpPr>
          <p:cNvPr id="3" name="Подзаголовок 2">
            <a:extLst>
              <a:ext uri="{FF2B5EF4-FFF2-40B4-BE49-F238E27FC236}">
                <a16:creationId xmlns="" xmlns:a16="http://schemas.microsoft.com/office/drawing/2014/main" id="{D138410C-B8ED-4A2E-9320-EC0FC6A0231E}"/>
              </a:ext>
            </a:extLst>
          </p:cNvPr>
          <p:cNvSpPr>
            <a:spLocks noGrp="1"/>
          </p:cNvSpPr>
          <p:nvPr>
            <p:ph type="subTitle" idx="1"/>
          </p:nvPr>
        </p:nvSpPr>
        <p:spPr>
          <a:xfrm>
            <a:off x="597725" y="654281"/>
            <a:ext cx="10743210" cy="1803911"/>
          </a:xfrm>
        </p:spPr>
        <p:txBody>
          <a:bodyPr/>
          <a:lstStyle/>
          <a:p>
            <a:pPr algn="ctr"/>
            <a:r>
              <a:rPr lang="ru-RU" dirty="0" smtClean="0"/>
              <a:t>Муниципальное бюджетное учреждение «Центр психолого-педагогической, медицинской и социальной помощи №7 «Способный ребенок» </a:t>
            </a:r>
            <a:endParaRPr lang="ru-RU" dirty="0"/>
          </a:p>
        </p:txBody>
      </p:sp>
    </p:spTree>
    <p:extLst>
      <p:ext uri="{BB962C8B-B14F-4D97-AF65-F5344CB8AC3E}">
        <p14:creationId xmlns:p14="http://schemas.microsoft.com/office/powerpoint/2010/main" val="84495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latin typeface="Times New Roman" pitchFamily="18" charset="0"/>
                <a:cs typeface="Times New Roman" pitchFamily="18" charset="0"/>
              </a:rPr>
              <a:t>Ролевая игра (ситуации для родителей)</a:t>
            </a:r>
          </a:p>
        </p:txBody>
      </p:sp>
      <p:sp>
        <p:nvSpPr>
          <p:cNvPr id="3" name="Объект 2"/>
          <p:cNvSpPr>
            <a:spLocks noGrp="1"/>
          </p:cNvSpPr>
          <p:nvPr>
            <p:ph idx="1"/>
          </p:nvPr>
        </p:nvSpPr>
        <p:spPr>
          <a:xfrm>
            <a:off x="680321" y="2154988"/>
            <a:ext cx="9613861" cy="4435817"/>
          </a:xfrm>
        </p:spPr>
        <p:txBody>
          <a:bodyPr>
            <a:normAutofit/>
          </a:bodyPr>
          <a:lstStyle/>
          <a:p>
            <a:pPr marL="0" indent="0">
              <a:buNone/>
            </a:pPr>
            <a:r>
              <a:rPr lang="ru-RU" dirty="0"/>
              <a:t> </a:t>
            </a:r>
          </a:p>
        </p:txBody>
      </p:sp>
      <p:sp>
        <p:nvSpPr>
          <p:cNvPr id="4" name="Прямоугольник 3"/>
          <p:cNvSpPr/>
          <p:nvPr/>
        </p:nvSpPr>
        <p:spPr>
          <a:xfrm>
            <a:off x="676891" y="2154988"/>
            <a:ext cx="9832770" cy="4832605"/>
          </a:xfrm>
          <a:prstGeom prst="rect">
            <a:avLst/>
          </a:prstGeom>
        </p:spPr>
        <p:txBody>
          <a:bodyPr wrap="square">
            <a:spAutoFit/>
          </a:bodyPr>
          <a:lstStyle/>
          <a:p>
            <a:pPr algn="just">
              <a:lnSpc>
                <a:spcPct val="115000"/>
              </a:lnSpc>
              <a:spcAft>
                <a:spcPts val="0"/>
              </a:spcAft>
            </a:pPr>
            <a:r>
              <a:rPr lang="ru-RU" sz="2000" b="1" dirty="0" smtClean="0">
                <a:latin typeface="Times New Roman"/>
                <a:ea typeface="Calibri"/>
                <a:cs typeface="Times New Roman"/>
              </a:rPr>
              <a:t>        Ситуация </a:t>
            </a:r>
            <a:r>
              <a:rPr lang="ru-RU" sz="2000" b="1" dirty="0">
                <a:latin typeface="Times New Roman"/>
                <a:ea typeface="Calibri"/>
                <a:cs typeface="Times New Roman"/>
              </a:rPr>
              <a:t>1</a:t>
            </a:r>
            <a:endParaRPr lang="ru-RU" sz="2000" dirty="0">
              <a:latin typeface="Calibri"/>
              <a:ea typeface="Calibri"/>
              <a:cs typeface="Times New Roman"/>
            </a:endParaRPr>
          </a:p>
          <a:p>
            <a:pPr indent="449580" algn="just">
              <a:spcBef>
                <a:spcPts val="430"/>
              </a:spcBef>
              <a:spcAft>
                <a:spcPts val="0"/>
              </a:spcAft>
            </a:pPr>
            <a:r>
              <a:rPr lang="ru-RU" sz="2000" dirty="0">
                <a:latin typeface="Times New Roman"/>
                <a:ea typeface="Times New Roman"/>
              </a:rPr>
              <a:t>После завтрака Папа с</a:t>
            </a:r>
            <a:r>
              <a:rPr lang="ru-RU" sz="2000" b="1" dirty="0">
                <a:latin typeface="Times New Roman"/>
                <a:ea typeface="Times New Roman"/>
              </a:rPr>
              <a:t> </a:t>
            </a:r>
            <a:r>
              <a:rPr lang="ru-RU" sz="2000" dirty="0">
                <a:latin typeface="Times New Roman"/>
                <a:ea typeface="Times New Roman"/>
              </a:rPr>
              <a:t>Настей отправляются гулять в парк, где есть детская площадка. Малыши собрались в песочнице, а родители и бабушки с дедушками сидят на скамейке и болтают. Дети не могут поделить формочки, бросают друг в друга песок, толкаются и дерутся.</a:t>
            </a:r>
          </a:p>
          <a:p>
            <a:pPr indent="449580" algn="just">
              <a:lnSpc>
                <a:spcPct val="115000"/>
              </a:lnSpc>
              <a:spcBef>
                <a:spcPts val="430"/>
              </a:spcBef>
              <a:spcAft>
                <a:spcPts val="0"/>
              </a:spcAft>
            </a:pPr>
            <a:r>
              <a:rPr lang="ru-RU" sz="2000" i="1" dirty="0">
                <a:latin typeface="Times New Roman"/>
                <a:ea typeface="Times New Roman"/>
              </a:rPr>
              <a:t>Ваши варианты выхода из ситуации (Ответы родителей)</a:t>
            </a:r>
            <a:r>
              <a:rPr lang="ru-RU" sz="2000" dirty="0">
                <a:latin typeface="Times New Roman"/>
                <a:ea typeface="Times New Roman"/>
              </a:rPr>
              <a:t> </a:t>
            </a:r>
          </a:p>
          <a:p>
            <a:pPr indent="449580" algn="just">
              <a:lnSpc>
                <a:spcPct val="115000"/>
              </a:lnSpc>
              <a:spcBef>
                <a:spcPts val="430"/>
              </a:spcBef>
              <a:spcAft>
                <a:spcPts val="0"/>
              </a:spcAft>
            </a:pPr>
            <a:r>
              <a:rPr lang="ru-RU" sz="2000" b="1" dirty="0" smtClean="0">
                <a:latin typeface="Times New Roman"/>
                <a:ea typeface="Calibri"/>
                <a:cs typeface="Times New Roman"/>
              </a:rPr>
              <a:t>Ситуация </a:t>
            </a:r>
            <a:r>
              <a:rPr lang="ru-RU" sz="2000" b="1" dirty="0">
                <a:latin typeface="Times New Roman"/>
                <a:ea typeface="Calibri"/>
                <a:cs typeface="Times New Roman"/>
              </a:rPr>
              <a:t>2</a:t>
            </a:r>
            <a:endParaRPr lang="ru-RU" sz="2000" dirty="0">
              <a:latin typeface="Calibri"/>
              <a:ea typeface="Calibri"/>
              <a:cs typeface="Times New Roman"/>
            </a:endParaRPr>
          </a:p>
          <a:p>
            <a:pPr indent="449580" algn="just">
              <a:lnSpc>
                <a:spcPct val="115000"/>
              </a:lnSpc>
              <a:spcBef>
                <a:spcPts val="430"/>
              </a:spcBef>
              <a:spcAft>
                <a:spcPts val="0"/>
              </a:spcAft>
            </a:pPr>
            <a:r>
              <a:rPr lang="ru-RU" sz="2000" dirty="0">
                <a:latin typeface="Times New Roman"/>
                <a:ea typeface="Calibri"/>
                <a:cs typeface="Times New Roman"/>
              </a:rPr>
              <a:t>Настенька пристает к брату. Она отбирает у него альбомы, карандаши, краски, прячет их, дразнит его. Тимоша</a:t>
            </a:r>
            <a:r>
              <a:rPr lang="ru-RU" sz="2000" dirty="0">
                <a:latin typeface="Calibri"/>
                <a:ea typeface="Calibri"/>
                <a:cs typeface="Times New Roman"/>
              </a:rPr>
              <a:t> </a:t>
            </a:r>
            <a:r>
              <a:rPr lang="ru-RU" sz="2000" dirty="0">
                <a:latin typeface="Times New Roman"/>
                <a:ea typeface="Calibri"/>
                <a:cs typeface="Times New Roman"/>
              </a:rPr>
              <a:t>кричит на сестру, пытается вернуть свои вещи. Возникает потасовка.</a:t>
            </a:r>
            <a:endParaRPr lang="ru-RU" sz="2000" dirty="0">
              <a:latin typeface="Calibri"/>
              <a:ea typeface="Calibri"/>
              <a:cs typeface="Times New Roman"/>
            </a:endParaRPr>
          </a:p>
          <a:p>
            <a:pPr indent="449580" algn="just">
              <a:lnSpc>
                <a:spcPct val="115000"/>
              </a:lnSpc>
              <a:spcBef>
                <a:spcPts val="430"/>
              </a:spcBef>
              <a:spcAft>
                <a:spcPts val="0"/>
              </a:spcAft>
            </a:pPr>
            <a:r>
              <a:rPr lang="ru-RU" sz="2000" i="1" dirty="0">
                <a:latin typeface="Times New Roman"/>
                <a:ea typeface="Calibri"/>
                <a:cs typeface="Times New Roman"/>
              </a:rPr>
              <a:t>Как. Вы поступаете в подобном случае?</a:t>
            </a:r>
            <a:endParaRPr lang="ru-RU" sz="2000" dirty="0">
              <a:latin typeface="Calibri"/>
              <a:ea typeface="Calibri"/>
              <a:cs typeface="Times New Roman"/>
            </a:endParaRPr>
          </a:p>
          <a:p>
            <a:pPr indent="449580" algn="just">
              <a:lnSpc>
                <a:spcPct val="115000"/>
              </a:lnSpc>
              <a:spcBef>
                <a:spcPts val="430"/>
              </a:spcBef>
              <a:spcAft>
                <a:spcPts val="0"/>
              </a:spcAft>
            </a:pPr>
            <a:r>
              <a:rPr lang="ru-RU" sz="2000" i="1" dirty="0">
                <a:latin typeface="Times New Roman"/>
                <a:ea typeface="Calibri"/>
                <a:cs typeface="Times New Roman"/>
              </a:rPr>
              <a:t>Чем заканчивается такая ситуация?</a:t>
            </a:r>
            <a:endParaRPr lang="ru-RU" sz="2000" dirty="0">
              <a:latin typeface="Calibri"/>
              <a:ea typeface="Calibri"/>
              <a:cs typeface="Times New Roman"/>
            </a:endParaRPr>
          </a:p>
          <a:p>
            <a:pPr indent="449580" algn="just">
              <a:lnSpc>
                <a:spcPct val="115000"/>
              </a:lnSpc>
              <a:spcBef>
                <a:spcPts val="430"/>
              </a:spcBef>
              <a:spcAft>
                <a:spcPts val="0"/>
              </a:spcAft>
            </a:pPr>
            <a:r>
              <a:rPr lang="ru-RU" dirty="0">
                <a:solidFill>
                  <a:srgbClr val="181818"/>
                </a:solidFill>
                <a:latin typeface="Calibri"/>
                <a:ea typeface="Calibri"/>
                <a:cs typeface="Times New Roman"/>
              </a:rPr>
              <a:t> </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368946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D2EA43D-75BD-4345-B1EB-13D202036EB8}"/>
              </a:ext>
            </a:extLst>
          </p:cNvPr>
          <p:cNvSpPr>
            <a:spLocks noGrp="1"/>
          </p:cNvSpPr>
          <p:nvPr>
            <p:ph type="title"/>
          </p:nvPr>
        </p:nvSpPr>
        <p:spPr/>
        <p:txBody>
          <a:bodyPr/>
          <a:lstStyle/>
          <a:p>
            <a:r>
              <a:rPr lang="ru-RU" b="1" dirty="0">
                <a:latin typeface="Times New Roman" panose="02020603050405020304" pitchFamily="18" charset="0"/>
                <a:cs typeface="Times New Roman" panose="02020603050405020304" pitchFamily="18" charset="0"/>
              </a:rPr>
              <a:t>Работа с воспитателями</a:t>
            </a:r>
          </a:p>
        </p:txBody>
      </p:sp>
      <p:sp>
        <p:nvSpPr>
          <p:cNvPr id="3" name="Объект 2">
            <a:extLst>
              <a:ext uri="{FF2B5EF4-FFF2-40B4-BE49-F238E27FC236}">
                <a16:creationId xmlns="" xmlns:a16="http://schemas.microsoft.com/office/drawing/2014/main" id="{175B72C0-9A9A-4720-AE47-B6BFF299EF73}"/>
              </a:ext>
            </a:extLst>
          </p:cNvPr>
          <p:cNvSpPr>
            <a:spLocks noGrp="1"/>
          </p:cNvSpPr>
          <p:nvPr>
            <p:ph idx="1"/>
          </p:nvPr>
        </p:nvSpPr>
        <p:spPr/>
        <p:txBody>
          <a:bodyPr>
            <a:normAutofit/>
          </a:bodyPr>
          <a:lstStyle/>
          <a:p>
            <a:r>
              <a:rPr lang="ru-RU" dirty="0">
                <a:latin typeface="Times New Roman" panose="02020603050405020304" pitchFamily="18" charset="0"/>
                <a:cs typeface="Times New Roman" panose="02020603050405020304" pitchFamily="18" charset="0"/>
              </a:rPr>
              <a:t>Упражнение «Скорая помощь»</a:t>
            </a:r>
          </a:p>
          <a:p>
            <a:r>
              <a:rPr lang="ru-RU" dirty="0">
                <a:latin typeface="Times New Roman" panose="02020603050405020304" pitchFamily="18" charset="0"/>
                <a:cs typeface="Times New Roman" panose="02020603050405020304" pitchFamily="18" charset="0"/>
              </a:rPr>
              <a:t>Упражнение «Психологический практикум»</a:t>
            </a:r>
          </a:p>
          <a:p>
            <a:r>
              <a:rPr lang="ru-RU" dirty="0">
                <a:latin typeface="Times New Roman" panose="02020603050405020304" pitchFamily="18" charset="0"/>
                <a:cs typeface="Times New Roman" panose="02020603050405020304" pitchFamily="18" charset="0"/>
              </a:rPr>
              <a:t>Упражнение «Собери портфель»</a:t>
            </a:r>
          </a:p>
          <a:p>
            <a:r>
              <a:rPr lang="ru-RU" b="1" dirty="0">
                <a:latin typeface="Times New Roman" panose="02020603050405020304" pitchFamily="18" charset="0"/>
                <a:cs typeface="Times New Roman" panose="02020603050405020304" pitchFamily="18" charset="0"/>
              </a:rPr>
              <a:t>Упражнение «Инструкция» </a:t>
            </a:r>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Упражнение </a:t>
            </a:r>
            <a:r>
              <a:rPr lang="ru-RU" b="1" dirty="0">
                <a:latin typeface="Times New Roman" panose="02020603050405020304" pitchFamily="18" charset="0"/>
                <a:cs typeface="Times New Roman" panose="02020603050405020304" pitchFamily="18" charset="0"/>
              </a:rPr>
              <a:t>«Прямой эфир»</a:t>
            </a:r>
          </a:p>
          <a:p>
            <a:r>
              <a:rPr lang="ru-RU" dirty="0">
                <a:latin typeface="Times New Roman" panose="02020603050405020304" pitchFamily="18" charset="0"/>
                <a:cs typeface="Times New Roman" panose="02020603050405020304" pitchFamily="18" charset="0"/>
              </a:rPr>
              <a:t>Мастер –класс по играм, направленным на нормализацию эмоционального состояния, развитие саморегуляции, самоконтроля и по использованию приемов и методов работы с детьми группы риска.</a:t>
            </a: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55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48C7D12-6633-4729-A02B-5C41AB9C771F}"/>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Работа с ребенком</a:t>
            </a:r>
          </a:p>
        </p:txBody>
      </p:sp>
      <p:sp>
        <p:nvSpPr>
          <p:cNvPr id="3" name="Объект 2">
            <a:extLst>
              <a:ext uri="{FF2B5EF4-FFF2-40B4-BE49-F238E27FC236}">
                <a16:creationId xmlns="" xmlns:a16="http://schemas.microsoft.com/office/drawing/2014/main" id="{E8720DEB-A592-44E9-A88C-558EAEBD0D25}"/>
              </a:ext>
            </a:extLst>
          </p:cNvPr>
          <p:cNvSpPr>
            <a:spLocks noGrp="1"/>
          </p:cNvSpPr>
          <p:nvPr>
            <p:ph idx="1"/>
          </p:nvPr>
        </p:nvSpPr>
        <p:spPr>
          <a:xfrm>
            <a:off x="680321" y="1959428"/>
            <a:ext cx="9613861" cy="4548249"/>
          </a:xfrm>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Игры, направленные на нормализацию эмоционального состояния и поддержания положительного эмоционального фона, на развитие саморегуляции, самоконтроля, сплочение группы детей и пр.:</a:t>
            </a:r>
          </a:p>
          <a:p>
            <a:pPr>
              <a:buFontTx/>
              <a:buChar char="-"/>
            </a:pPr>
            <a:r>
              <a:rPr lang="ru-RU" dirty="0" smtClean="0">
                <a:latin typeface="Times New Roman" panose="02020603050405020304" pitchFamily="18" charset="0"/>
                <a:cs typeface="Times New Roman" panose="02020603050405020304" pitchFamily="18" charset="0"/>
              </a:rPr>
              <a:t>«Стаканчик для крика»;</a:t>
            </a:r>
          </a:p>
          <a:p>
            <a:pPr>
              <a:buFontTx/>
              <a:buChar char="-"/>
            </a:pPr>
            <a:r>
              <a:rPr lang="ru-RU" dirty="0" smtClean="0">
                <a:latin typeface="Times New Roman" panose="02020603050405020304" pitchFamily="18" charset="0"/>
                <a:cs typeface="Times New Roman" panose="02020603050405020304" pitchFamily="18" charset="0"/>
              </a:rPr>
              <a:t>«Листок гнева»;</a:t>
            </a:r>
            <a:endParaRPr lang="ru-RU" dirty="0">
              <a:latin typeface="Times New Roman" panose="02020603050405020304" pitchFamily="18" charset="0"/>
              <a:cs typeface="Times New Roman" panose="02020603050405020304" pitchFamily="18" charset="0"/>
            </a:endParaRPr>
          </a:p>
          <a:p>
            <a:pPr>
              <a:buFontTx/>
              <a:buChar char="-"/>
            </a:pP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Сижу, сижу на камушке»;</a:t>
            </a:r>
          </a:p>
          <a:p>
            <a:pPr>
              <a:buFontTx/>
              <a:buChar char="-"/>
            </a:pPr>
            <a:r>
              <a:rPr lang="ru-RU" dirty="0">
                <a:latin typeface="Times New Roman" panose="02020603050405020304" pitchFamily="18" charset="0"/>
                <a:cs typeface="Times New Roman" panose="02020603050405020304" pitchFamily="18" charset="0"/>
              </a:rPr>
              <a:t>«Мой хороший попугай»;</a:t>
            </a:r>
          </a:p>
          <a:p>
            <a:pPr>
              <a:buFontTx/>
              <a:buChar char="-"/>
            </a:pPr>
            <a:r>
              <a:rPr lang="ru-RU" dirty="0" smtClean="0">
                <a:latin typeface="Times New Roman" panose="02020603050405020304" pitchFamily="18" charset="0"/>
                <a:cs typeface="Times New Roman" panose="02020603050405020304" pitchFamily="18" charset="0"/>
              </a:rPr>
              <a:t>«Маленькое приведение»;</a:t>
            </a:r>
          </a:p>
          <a:p>
            <a:pPr>
              <a:buFontTx/>
              <a:buChar char="-"/>
            </a:pPr>
            <a:r>
              <a:rPr lang="ru-RU" smtClean="0">
                <a:latin typeface="Times New Roman" panose="02020603050405020304" pitchFamily="18" charset="0"/>
                <a:cs typeface="Times New Roman" panose="02020603050405020304" pitchFamily="18" charset="0"/>
              </a:rPr>
              <a:t>«Своя тень»;</a:t>
            </a:r>
            <a:endParaRPr lang="ru-RU" dirty="0" smtClean="0">
              <a:latin typeface="Times New Roman" panose="02020603050405020304" pitchFamily="18" charset="0"/>
              <a:cs typeface="Times New Roman" panose="02020603050405020304" pitchFamily="18" charset="0"/>
            </a:endParaRPr>
          </a:p>
          <a:p>
            <a:pPr>
              <a:buFontTx/>
              <a:buChar char="-"/>
            </a:pP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Гномики</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pPr>
              <a:buFontTx/>
              <a:buChar char="-"/>
            </a:pPr>
            <a:r>
              <a:rPr lang="ru-RU" b="1" dirty="0" smtClean="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Обзывалка</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pPr>
              <a:buFontTx/>
              <a:buChar char="-"/>
            </a:pPr>
            <a:endParaRPr lang="ru-RU" b="1" dirty="0">
              <a:latin typeface="Times New Roman" panose="02020603050405020304" pitchFamily="18" charset="0"/>
              <a:cs typeface="Times New Roman" panose="02020603050405020304" pitchFamily="18" charset="0"/>
            </a:endParaRPr>
          </a:p>
          <a:p>
            <a:pPr>
              <a:buFontTx/>
              <a:buChar char="-"/>
            </a:pPr>
            <a:endParaRPr lang="ru-RU" dirty="0"/>
          </a:p>
        </p:txBody>
      </p:sp>
    </p:spTree>
    <p:extLst>
      <p:ext uri="{BB962C8B-B14F-4D97-AF65-F5344CB8AC3E}">
        <p14:creationId xmlns:p14="http://schemas.microsoft.com/office/powerpoint/2010/main" val="186703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944" y="788854"/>
            <a:ext cx="9613861" cy="1080938"/>
          </a:xfrm>
        </p:spPr>
        <p:txBody>
          <a:bodyPr/>
          <a:lstStyle/>
          <a:p>
            <a:r>
              <a:rPr lang="ru-RU" dirty="0" smtClean="0">
                <a:latin typeface="Times New Roman" pitchFamily="18" charset="0"/>
                <a:cs typeface="Times New Roman" pitchFamily="18" charset="0"/>
              </a:rPr>
              <a:t>Используемая литература: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680321" y="2113808"/>
            <a:ext cx="9613861" cy="4144487"/>
          </a:xfrm>
        </p:spPr>
        <p:txBody>
          <a:bodyPr>
            <a:normAutofit fontScale="92500" lnSpcReduction="20000"/>
          </a:bodyPr>
          <a:lstStyle/>
          <a:p>
            <a:r>
              <a:rPr lang="ru-RU" dirty="0" err="1">
                <a:latin typeface="Times New Roman" pitchFamily="18" charset="0"/>
                <a:cs typeface="Times New Roman" pitchFamily="18" charset="0"/>
              </a:rPr>
              <a:t>Бенилова</a:t>
            </a:r>
            <a:r>
              <a:rPr lang="ru-RU" dirty="0">
                <a:latin typeface="Times New Roman" pitchFamily="18" charset="0"/>
                <a:cs typeface="Times New Roman" pitchFamily="18" charset="0"/>
              </a:rPr>
              <a:t> С.Ю. Доброжелательные взгляды на общение с детьми. - М.: Книголюб, 2005</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Лютова </a:t>
            </a:r>
            <a:r>
              <a:rPr lang="ru-RU" dirty="0">
                <a:latin typeface="Times New Roman" pitchFamily="18" charset="0"/>
                <a:cs typeface="Times New Roman" pitchFamily="18" charset="0"/>
              </a:rPr>
              <a:t>Е.К., Монина Г.Б. Шпаргалка для родителей. СПб.: Издательство «Речь», 2010г.</a:t>
            </a:r>
          </a:p>
          <a:p>
            <a:r>
              <a:rPr lang="ru-RU" dirty="0" smtClean="0">
                <a:latin typeface="Times New Roman" pitchFamily="18" charset="0"/>
                <a:cs typeface="Times New Roman" pitchFamily="18" charset="0"/>
              </a:rPr>
              <a:t>Лютова </a:t>
            </a:r>
            <a:r>
              <a:rPr lang="ru-RU" dirty="0">
                <a:latin typeface="Times New Roman" pitchFamily="18" charset="0"/>
                <a:cs typeface="Times New Roman" pitchFamily="18" charset="0"/>
              </a:rPr>
              <a:t>Е.К., Монина Г.Б. Тренинг эффективного взаимодействия с детьми. СПб.: Издательство «Речь», 2006.</a:t>
            </a:r>
          </a:p>
          <a:p>
            <a:r>
              <a:rPr lang="ru-RU" dirty="0" smtClean="0">
                <a:latin typeface="Times New Roman" pitchFamily="18" charset="0"/>
                <a:cs typeface="Times New Roman" pitchFamily="18" charset="0"/>
              </a:rPr>
              <a:t>Лютова </a:t>
            </a:r>
            <a:r>
              <a:rPr lang="ru-RU" dirty="0">
                <a:latin typeface="Times New Roman" pitchFamily="18" charset="0"/>
                <a:cs typeface="Times New Roman" pitchFamily="18" charset="0"/>
              </a:rPr>
              <a:t>Е.К., Монина Г.Б. Тренинг общения с ребенком. Период раннего детства. СПб.: Речь, 2006.</a:t>
            </a:r>
          </a:p>
          <a:p>
            <a:r>
              <a:rPr lang="ru-RU" dirty="0" err="1" smtClean="0">
                <a:latin typeface="Times New Roman" pitchFamily="18" charset="0"/>
                <a:cs typeface="Times New Roman" pitchFamily="18" charset="0"/>
              </a:rPr>
              <a:t>Чернецкая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Л.В. Развитие коммуникативных способностей у дошкольников: практическое руководство для педагогов и психологов дошкольных образовательных учреждений. – Ростов н / Д.: Феникс, 2005</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Ю.В. Щербинина </a:t>
            </a:r>
            <a:r>
              <a:rPr lang="ru-RU" dirty="0">
                <a:latin typeface="Times New Roman" pitchFamily="18" charset="0"/>
                <a:cs typeface="Times New Roman" pitchFamily="18" charset="0"/>
              </a:rPr>
              <a:t>Речевая защита. Учимся управлять агрессией. © Щербинина Ю. В., </a:t>
            </a:r>
            <a:r>
              <a:rPr lang="ru-RU" dirty="0" smtClean="0">
                <a:latin typeface="Times New Roman" pitchFamily="18" charset="0"/>
                <a:cs typeface="Times New Roman" pitchFamily="18" charset="0"/>
              </a:rPr>
              <a:t>2016</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553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4BF611D-0607-4A52-BD56-0A41C59F7FF1}"/>
              </a:ext>
            </a:extLst>
          </p:cNvPr>
          <p:cNvSpPr>
            <a:spLocks noGrp="1"/>
          </p:cNvSpPr>
          <p:nvPr>
            <p:ph type="title"/>
          </p:nvPr>
        </p:nvSpPr>
        <p:spPr/>
        <p:txBody>
          <a:bodyPr/>
          <a:lstStyle/>
          <a:p>
            <a:r>
              <a:rPr lang="ru-RU" dirty="0"/>
              <a:t>Профилактика девиантного поведения</a:t>
            </a:r>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174" t="5353" r="5486" b="4564"/>
          <a:stretch/>
        </p:blipFill>
        <p:spPr bwMode="auto">
          <a:xfrm>
            <a:off x="1555668" y="2244438"/>
            <a:ext cx="2470067" cy="186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11"/>
          <a:stretch/>
        </p:blipFill>
        <p:spPr bwMode="auto">
          <a:xfrm>
            <a:off x="6852062" y="2228563"/>
            <a:ext cx="2375066" cy="18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право 3"/>
          <p:cNvSpPr/>
          <p:nvPr/>
        </p:nvSpPr>
        <p:spPr>
          <a:xfrm>
            <a:off x="4809506" y="2327563"/>
            <a:ext cx="1377538" cy="1092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множение 4"/>
          <p:cNvSpPr/>
          <p:nvPr/>
        </p:nvSpPr>
        <p:spPr>
          <a:xfrm>
            <a:off x="9868394" y="2348277"/>
            <a:ext cx="1923803" cy="1769424"/>
          </a:xfrm>
          <a:prstGeom prst="mathMultiply">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7407" y="4454733"/>
            <a:ext cx="2369721" cy="177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ашивка 5"/>
          <p:cNvSpPr/>
          <p:nvPr/>
        </p:nvSpPr>
        <p:spPr>
          <a:xfrm rot="5400000">
            <a:off x="10189029" y="4785756"/>
            <a:ext cx="1472540" cy="1413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506" y="4779817"/>
            <a:ext cx="139541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2386" y="4295896"/>
            <a:ext cx="2409657" cy="209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41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53" y="715798"/>
            <a:ext cx="3727120" cy="91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90753" y="736742"/>
            <a:ext cx="7148946" cy="1015663"/>
          </a:xfrm>
          <a:prstGeom prst="rect">
            <a:avLst/>
          </a:prstGeom>
        </p:spPr>
        <p:txBody>
          <a:bodyPr wrap="square">
            <a:spAutoFit/>
          </a:bodyPr>
          <a:lstStyle/>
          <a:p>
            <a:r>
              <a:rPr lang="ru-RU" sz="2000" dirty="0"/>
              <a:t>Муниципальное бюджетное учреждение</a:t>
            </a:r>
          </a:p>
          <a:p>
            <a:r>
              <a:rPr lang="ru-RU" sz="2000" dirty="0"/>
              <a:t> «Центр психолого-педагогической, медицинской</a:t>
            </a:r>
          </a:p>
          <a:p>
            <a:r>
              <a:rPr lang="ru-RU" sz="2000" dirty="0"/>
              <a:t> и социальной помощи № 7 «Способный ребенок»</a:t>
            </a:r>
          </a:p>
        </p:txBody>
      </p:sp>
      <p:sp>
        <p:nvSpPr>
          <p:cNvPr id="5" name="Прямоугольник 4"/>
          <p:cNvSpPr/>
          <p:nvPr/>
        </p:nvSpPr>
        <p:spPr>
          <a:xfrm>
            <a:off x="2857995" y="2215321"/>
            <a:ext cx="5953496" cy="3970318"/>
          </a:xfrm>
          <a:prstGeom prst="rect">
            <a:avLst/>
          </a:prstGeom>
        </p:spPr>
        <p:txBody>
          <a:bodyPr wrap="square">
            <a:spAutoFit/>
          </a:bodyPr>
          <a:lstStyle/>
          <a:p>
            <a:pPr algn="ctr"/>
            <a:r>
              <a:rPr lang="ru-RU" sz="3600" dirty="0"/>
              <a:t>г. Красноярск, </a:t>
            </a:r>
          </a:p>
          <a:p>
            <a:pPr algn="ctr"/>
            <a:r>
              <a:rPr lang="ru-RU" sz="3600" dirty="0"/>
              <a:t>ул. Академика Вавилова 86 Б, </a:t>
            </a:r>
          </a:p>
          <a:p>
            <a:pPr algn="ctr"/>
            <a:endParaRPr lang="ru-RU" sz="3600" dirty="0"/>
          </a:p>
          <a:p>
            <a:pPr algn="ctr"/>
            <a:r>
              <a:rPr lang="ru-RU" sz="3600" dirty="0"/>
              <a:t>тел. 201-24-49;</a:t>
            </a:r>
          </a:p>
          <a:p>
            <a:pPr algn="ctr"/>
            <a:r>
              <a:rPr lang="ru-RU" sz="3600" dirty="0"/>
              <a:t>e-</a:t>
            </a:r>
            <a:r>
              <a:rPr lang="ru-RU" sz="3600" dirty="0" err="1"/>
              <a:t>mail</a:t>
            </a:r>
            <a:r>
              <a:rPr lang="ru-RU" sz="3600" dirty="0"/>
              <a:t>:   </a:t>
            </a:r>
            <a:r>
              <a:rPr lang="en-US" sz="3600" dirty="0" smtClean="0">
                <a:hlinkClick r:id="rId3"/>
              </a:rPr>
              <a:t>zppmcp7</a:t>
            </a:r>
            <a:r>
              <a:rPr lang="ru-RU" sz="3600" dirty="0" smtClean="0">
                <a:hlinkClick r:id="rId3"/>
              </a:rPr>
              <a:t>@</a:t>
            </a:r>
            <a:r>
              <a:rPr lang="ru-RU" sz="3600" dirty="0" err="1" smtClean="0">
                <a:hlinkClick r:id="rId3"/>
              </a:rPr>
              <a:t>mail</a:t>
            </a:r>
            <a:r>
              <a:rPr lang="en-US" sz="3600" dirty="0" err="1" smtClean="0">
                <a:hlinkClick r:id="rId3"/>
              </a:rPr>
              <a:t>krsk</a:t>
            </a:r>
            <a:r>
              <a:rPr lang="ru-RU" sz="3600" dirty="0" smtClean="0">
                <a:hlinkClick r:id="rId3"/>
              </a:rPr>
              <a:t>.</a:t>
            </a:r>
            <a:r>
              <a:rPr lang="ru-RU" sz="3600" dirty="0" err="1" smtClean="0">
                <a:hlinkClick r:id="rId3"/>
              </a:rPr>
              <a:t>ru</a:t>
            </a:r>
            <a:r>
              <a:rPr lang="en-US" sz="3200" dirty="0" smtClean="0"/>
              <a:t> </a:t>
            </a:r>
            <a:endParaRPr lang="ru-RU" sz="3200" dirty="0"/>
          </a:p>
        </p:txBody>
      </p:sp>
    </p:spTree>
    <p:extLst>
      <p:ext uri="{BB962C8B-B14F-4D97-AF65-F5344CB8AC3E}">
        <p14:creationId xmlns:p14="http://schemas.microsoft.com/office/powerpoint/2010/main" val="186840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0322" y="2793086"/>
            <a:ext cx="8144134" cy="1373070"/>
          </a:xfrm>
        </p:spPr>
        <p:txBody>
          <a:bodyPr/>
          <a:lstStyle/>
          <a:p>
            <a:r>
              <a:rPr lang="ru-RU" i="1" dirty="0" smtClean="0"/>
              <a:t>Благодарим за внимание!</a:t>
            </a:r>
            <a:endParaRPr lang="ru-RU" i="1" dirty="0"/>
          </a:p>
        </p:txBody>
      </p:sp>
      <p:sp>
        <p:nvSpPr>
          <p:cNvPr id="3" name="Подзаголовок 2"/>
          <p:cNvSpPr>
            <a:spLocks noGrp="1"/>
          </p:cNvSpPr>
          <p:nvPr>
            <p:ph type="subTitle" idx="1"/>
          </p:nvPr>
        </p:nvSpPr>
        <p:spPr>
          <a:xfrm>
            <a:off x="3150389" y="4441540"/>
            <a:ext cx="8677435" cy="2078013"/>
          </a:xfrm>
        </p:spPr>
        <p:txBody>
          <a:bodyPr>
            <a:normAutofit/>
          </a:bodyPr>
          <a:lstStyle/>
          <a:p>
            <a:r>
              <a:rPr lang="ru-RU" i="1" dirty="0" smtClean="0"/>
              <a:t>Команда педагогов-психологов Центра №7:</a:t>
            </a:r>
          </a:p>
          <a:p>
            <a:r>
              <a:rPr lang="ru-RU" i="1" dirty="0" err="1" smtClean="0"/>
              <a:t>Лучинина</a:t>
            </a:r>
            <a:r>
              <a:rPr lang="ru-RU" i="1" dirty="0" smtClean="0"/>
              <a:t> Алина Олеговна</a:t>
            </a:r>
          </a:p>
          <a:p>
            <a:r>
              <a:rPr lang="ru-RU" i="1" dirty="0" smtClean="0"/>
              <a:t>Соколова Юлия Михайловна</a:t>
            </a:r>
          </a:p>
          <a:p>
            <a:r>
              <a:rPr lang="ru-RU" i="1" dirty="0" err="1" smtClean="0"/>
              <a:t>Куцонец</a:t>
            </a:r>
            <a:r>
              <a:rPr lang="ru-RU" i="1" dirty="0" smtClean="0"/>
              <a:t> Александра </a:t>
            </a:r>
            <a:r>
              <a:rPr lang="ru-RU" i="1" dirty="0" err="1" smtClean="0"/>
              <a:t>Дияновна</a:t>
            </a:r>
            <a:endParaRPr lang="ru-RU" i="1" dirty="0" smtClean="0"/>
          </a:p>
          <a:p>
            <a:r>
              <a:rPr lang="ru-RU" i="1" dirty="0" smtClean="0"/>
              <a:t>Руденко Ольга Васильевна</a:t>
            </a:r>
            <a:endParaRPr lang="ru-RU" i="1" dirty="0"/>
          </a:p>
        </p:txBody>
      </p:sp>
    </p:spTree>
    <p:extLst>
      <p:ext uri="{BB962C8B-B14F-4D97-AF65-F5344CB8AC3E}">
        <p14:creationId xmlns:p14="http://schemas.microsoft.com/office/powerpoint/2010/main" val="189555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4E13390-9579-40BD-B062-60198D6101E0}"/>
              </a:ext>
            </a:extLst>
          </p:cNvPr>
          <p:cNvSpPr>
            <a:spLocks noGrp="1"/>
          </p:cNvSpPr>
          <p:nvPr>
            <p:ph type="title"/>
          </p:nvPr>
        </p:nvSpPr>
        <p:spPr/>
        <p:txBody>
          <a:bodyPr>
            <a:noAutofit/>
          </a:bodyPr>
          <a:lstStyle/>
          <a:p>
            <a:r>
              <a:rPr lang="ru-RU" sz="3200" b="1" dirty="0">
                <a:latin typeface="Times New Roman" panose="02020603050405020304" pitchFamily="18" charset="0"/>
                <a:cs typeface="Times New Roman" panose="02020603050405020304" pitchFamily="18" charset="0"/>
              </a:rPr>
              <a:t>Характерной особенностью детей с ОВЗ является незрелость эмоционально-волевой сферы - синдром психического инфантилизма. </a:t>
            </a:r>
          </a:p>
        </p:txBody>
      </p:sp>
      <p:sp>
        <p:nvSpPr>
          <p:cNvPr id="3" name="Объект 2">
            <a:extLst>
              <a:ext uri="{FF2B5EF4-FFF2-40B4-BE49-F238E27FC236}">
                <a16:creationId xmlns="" xmlns:a16="http://schemas.microsoft.com/office/drawing/2014/main" id="{711F1F22-72F6-4C65-871A-B0F4DA0B3D17}"/>
              </a:ext>
            </a:extLst>
          </p:cNvPr>
          <p:cNvSpPr>
            <a:spLocks noGrp="1"/>
          </p:cNvSpPr>
          <p:nvPr>
            <p:ph idx="1"/>
          </p:nvPr>
        </p:nvSpPr>
        <p:spPr>
          <a:xfrm>
            <a:off x="680321" y="2336872"/>
            <a:ext cx="9613861" cy="3992675"/>
          </a:xfrm>
        </p:spPr>
        <p:txBody>
          <a:bodyPr>
            <a:normAutofit lnSpcReduction="10000"/>
          </a:bodyPr>
          <a:lstStyle/>
          <a:p>
            <a:r>
              <a:rPr lang="ru-RU" sz="3200" dirty="0">
                <a:latin typeface="Times New Roman" panose="02020603050405020304" pitchFamily="18" charset="0"/>
                <a:cs typeface="Times New Roman" panose="02020603050405020304" pitchFamily="18" charset="0"/>
              </a:rPr>
              <a:t>преобладание игровых интересов над познавательными; </a:t>
            </a:r>
          </a:p>
          <a:p>
            <a:r>
              <a:rPr lang="ru-RU" sz="3200" dirty="0">
                <a:latin typeface="Times New Roman" panose="02020603050405020304" pitchFamily="18" charset="0"/>
                <a:cs typeface="Times New Roman" panose="02020603050405020304" pitchFamily="18" charset="0"/>
              </a:rPr>
              <a:t>эмоциональная неустойчивость, вспыльчивость, конфликтность либо неадекватная весёлость; </a:t>
            </a:r>
          </a:p>
          <a:p>
            <a:r>
              <a:rPr lang="ru-RU" sz="3200" dirty="0">
                <a:latin typeface="Times New Roman" panose="02020603050405020304" pitchFamily="18" charset="0"/>
                <a:cs typeface="Times New Roman" panose="02020603050405020304" pitchFamily="18" charset="0"/>
              </a:rPr>
              <a:t>неумение контролировать свои действия и поступки, не критичность, эгоизм; </a:t>
            </a:r>
          </a:p>
          <a:p>
            <a:r>
              <a:rPr lang="ru-RU" sz="3200" dirty="0">
                <a:latin typeface="Times New Roman" panose="02020603050405020304" pitchFamily="18" charset="0"/>
                <a:cs typeface="Times New Roman" panose="02020603050405020304" pitchFamily="18" charset="0"/>
              </a:rPr>
              <a:t>отрицательное отношение к заданиям, требующим умственного напряжения, нежелание подчиняться правилам.</a:t>
            </a:r>
          </a:p>
          <a:p>
            <a:endParaRPr lang="ru-RU" dirty="0"/>
          </a:p>
        </p:txBody>
      </p:sp>
    </p:spTree>
    <p:extLst>
      <p:ext uri="{BB962C8B-B14F-4D97-AF65-F5344CB8AC3E}">
        <p14:creationId xmlns:p14="http://schemas.microsoft.com/office/powerpoint/2010/main" val="168394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5E5A47E-4B04-4801-8391-A660CF5FB020}"/>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Типичные трудности у детей с ОВЗ</a:t>
            </a:r>
          </a:p>
        </p:txBody>
      </p:sp>
      <p:sp>
        <p:nvSpPr>
          <p:cNvPr id="3" name="Объект 2">
            <a:extLst>
              <a:ext uri="{FF2B5EF4-FFF2-40B4-BE49-F238E27FC236}">
                <a16:creationId xmlns="" xmlns:a16="http://schemas.microsoft.com/office/drawing/2014/main" id="{B4AC8DFA-5E9E-4189-AFF8-8B0E18995988}"/>
              </a:ext>
            </a:extLst>
          </p:cNvPr>
          <p:cNvSpPr>
            <a:spLocks noGrp="1"/>
          </p:cNvSpPr>
          <p:nvPr>
            <p:ph idx="1"/>
          </p:nvPr>
        </p:nvSpPr>
        <p:spPr>
          <a:xfrm>
            <a:off x="656570" y="2084119"/>
            <a:ext cx="10648739" cy="4773881"/>
          </a:xfrm>
        </p:spPr>
        <p:txBody>
          <a:bodyPr>
            <a:normAutofit fontScale="92500" lnSpcReduction="20000"/>
          </a:bodyPr>
          <a:lstStyle/>
          <a:p>
            <a:pPr marL="0" indent="0">
              <a:buNone/>
            </a:pPr>
            <a:r>
              <a:rPr lang="ru-RU" dirty="0"/>
              <a:t>• </a:t>
            </a:r>
            <a:r>
              <a:rPr lang="ru-RU" sz="2600" dirty="0">
                <a:latin typeface="Times New Roman" panose="02020603050405020304" pitchFamily="18" charset="0"/>
                <a:cs typeface="Times New Roman" panose="02020603050405020304" pitchFamily="18" charset="0"/>
              </a:rPr>
              <a:t>взаимоотношения с родителями, педагогами, взрослыми;</a:t>
            </a:r>
          </a:p>
          <a:p>
            <a:pPr marL="0" indent="0">
              <a:buNone/>
            </a:pPr>
            <a:r>
              <a:rPr lang="ru-RU" sz="2600" dirty="0">
                <a:latin typeface="Times New Roman" panose="02020603050405020304" pitchFamily="18" charset="0"/>
                <a:cs typeface="Times New Roman" panose="02020603050405020304" pitchFamily="18" charset="0"/>
              </a:rPr>
              <a:t>• взаимоотношения со сверстниками;</a:t>
            </a:r>
          </a:p>
          <a:p>
            <a:pPr marL="0" indent="0">
              <a:buNone/>
            </a:pPr>
            <a:r>
              <a:rPr lang="ru-RU" sz="2600" dirty="0">
                <a:latin typeface="Times New Roman" panose="02020603050405020304" pitchFamily="18" charset="0"/>
                <a:cs typeface="Times New Roman" panose="02020603050405020304" pitchFamily="18" charset="0"/>
              </a:rPr>
              <a:t>• отсутствие жизненных ориентиров ценностей, идеалов;</a:t>
            </a:r>
          </a:p>
          <a:p>
            <a:pPr marL="0" indent="0">
              <a:buNone/>
            </a:pPr>
            <a:r>
              <a:rPr lang="ru-RU" sz="2600" dirty="0">
                <a:latin typeface="Times New Roman" panose="02020603050405020304" pitchFamily="18" charset="0"/>
                <a:cs typeface="Times New Roman" panose="02020603050405020304" pitchFamily="18" charset="0"/>
              </a:rPr>
              <a:t>• внутреннее одиночество;</a:t>
            </a:r>
          </a:p>
          <a:p>
            <a:pPr marL="0" indent="0">
              <a:buNone/>
            </a:pPr>
            <a:r>
              <a:rPr lang="ru-RU" sz="2600" dirty="0">
                <a:latin typeface="Times New Roman" panose="02020603050405020304" pitchFamily="18" charset="0"/>
                <a:cs typeface="Times New Roman" panose="02020603050405020304" pitchFamily="18" charset="0"/>
              </a:rPr>
              <a:t>• поиск свободы через бегство от давления, правил, норм, испытание себя;</a:t>
            </a:r>
          </a:p>
          <a:p>
            <a:pPr marL="0" indent="0">
              <a:buNone/>
            </a:pPr>
            <a:r>
              <a:rPr lang="ru-RU" sz="2600" dirty="0">
                <a:latin typeface="Times New Roman" panose="02020603050405020304" pitchFamily="18" charset="0"/>
                <a:cs typeface="Times New Roman" panose="02020603050405020304" pitchFamily="18" charset="0"/>
              </a:rPr>
              <a:t>• поиск комфортного существования, благополучия;</a:t>
            </a:r>
          </a:p>
          <a:p>
            <a:pPr marL="0" indent="0">
              <a:buNone/>
            </a:pPr>
            <a:r>
              <a:rPr lang="ru-RU" sz="2600" dirty="0">
                <a:latin typeface="Times New Roman" panose="02020603050405020304" pitchFamily="18" charset="0"/>
                <a:cs typeface="Times New Roman" panose="02020603050405020304" pitchFamily="18" charset="0"/>
              </a:rPr>
              <a:t>• отсутствие волевого контроля и способности к самообладанию и обладанию ситуацией;</a:t>
            </a:r>
          </a:p>
          <a:p>
            <a:pPr marL="0" indent="0">
              <a:buNone/>
            </a:pPr>
            <a:r>
              <a:rPr lang="ru-RU" sz="2600" dirty="0">
                <a:latin typeface="Times New Roman" panose="02020603050405020304" pitchFamily="18" charset="0"/>
                <a:cs typeface="Times New Roman" panose="02020603050405020304" pitchFamily="18" charset="0"/>
              </a:rPr>
              <a:t>• неорганизованность, зависимость от других, низкая сила своего «Я»;</a:t>
            </a:r>
          </a:p>
          <a:p>
            <a:pPr marL="0" indent="0">
              <a:buNone/>
            </a:pPr>
            <a:r>
              <a:rPr lang="ru-RU" sz="2600" dirty="0">
                <a:latin typeface="Times New Roman" panose="02020603050405020304" pitchFamily="18" charset="0"/>
                <a:cs typeface="Times New Roman" panose="02020603050405020304" pitchFamily="18" charset="0"/>
              </a:rPr>
              <a:t>• отсутствие адекватных средств и способов поведения в трудных ситуациях;</a:t>
            </a:r>
          </a:p>
          <a:p>
            <a:pPr marL="0" indent="0">
              <a:buNone/>
            </a:pPr>
            <a:r>
              <a:rPr lang="ru-RU" sz="2600" dirty="0">
                <a:latin typeface="Times New Roman" panose="02020603050405020304" pitchFamily="18" charset="0"/>
                <a:cs typeface="Times New Roman" panose="02020603050405020304" pitchFamily="18" charset="0"/>
              </a:rPr>
              <a:t>• наличие трудных черт характера: обидчивость, агрессивность, гиперактивность;</a:t>
            </a:r>
          </a:p>
          <a:p>
            <a:pPr marL="0" indent="0">
              <a:buNone/>
            </a:pPr>
            <a:r>
              <a:rPr lang="ru-RU" sz="2600" dirty="0">
                <a:latin typeface="Times New Roman" panose="02020603050405020304" pitchFamily="18" charset="0"/>
                <a:cs typeface="Times New Roman" panose="02020603050405020304" pitchFamily="18" charset="0"/>
              </a:rPr>
              <a:t>• отсутствие чувства безопасности.</a:t>
            </a:r>
          </a:p>
          <a:p>
            <a:endParaRPr lang="ru-RU" dirty="0"/>
          </a:p>
        </p:txBody>
      </p:sp>
    </p:spTree>
    <p:extLst>
      <p:ext uri="{BB962C8B-B14F-4D97-AF65-F5344CB8AC3E}">
        <p14:creationId xmlns:p14="http://schemas.microsoft.com/office/powerpoint/2010/main" val="153020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AE87441-E528-41F5-87F0-CD558141F88A}"/>
              </a:ext>
            </a:extLst>
          </p:cNvPr>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Основные направления психолого-педагогической коррекции эмоциональных нарушений </a:t>
            </a:r>
          </a:p>
        </p:txBody>
      </p:sp>
      <p:sp>
        <p:nvSpPr>
          <p:cNvPr id="3" name="Объект 2">
            <a:extLst>
              <a:ext uri="{FF2B5EF4-FFF2-40B4-BE49-F238E27FC236}">
                <a16:creationId xmlns="" xmlns:a16="http://schemas.microsoft.com/office/drawing/2014/main" id="{D6FD7DC1-8D8A-480D-929C-60BA25B1D6B8}"/>
              </a:ext>
            </a:extLst>
          </p:cNvPr>
          <p:cNvSpPr>
            <a:spLocks noGrp="1"/>
          </p:cNvSpPr>
          <p:nvPr>
            <p:ph idx="1"/>
          </p:nvPr>
        </p:nvSpPr>
        <p:spPr>
          <a:xfrm>
            <a:off x="680321" y="2336872"/>
            <a:ext cx="9613861" cy="3992675"/>
          </a:xfrm>
        </p:spPr>
        <p:txBody>
          <a:bodyPr/>
          <a:lstStyle/>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sz="2800" dirty="0">
                <a:latin typeface="Times New Roman" panose="02020603050405020304" pitchFamily="18" charset="0"/>
                <a:cs typeface="Times New Roman" panose="02020603050405020304" pitchFamily="18" charset="0"/>
              </a:rPr>
              <a:t>• смягчение эмоционального дискомфорта;</a:t>
            </a:r>
          </a:p>
          <a:p>
            <a:pPr marL="0" indent="0">
              <a:buNone/>
            </a:pPr>
            <a:r>
              <a:rPr lang="ru-RU" sz="2800" dirty="0">
                <a:latin typeface="Times New Roman" panose="02020603050405020304" pitchFamily="18" charset="0"/>
                <a:cs typeface="Times New Roman" panose="02020603050405020304" pitchFamily="18" charset="0"/>
              </a:rPr>
              <a:t>• повышение активности и самостоятельности;</a:t>
            </a:r>
          </a:p>
          <a:p>
            <a:pPr marL="0" indent="0">
              <a:buNone/>
            </a:pPr>
            <a:r>
              <a:rPr lang="ru-RU" sz="2800" dirty="0">
                <a:latin typeface="Times New Roman" panose="02020603050405020304" pitchFamily="18" charset="0"/>
                <a:cs typeface="Times New Roman" panose="02020603050405020304" pitchFamily="18" charset="0"/>
              </a:rPr>
              <a:t>• устранение вторичных личностных реакций, обусловленных эмоциональными нарушениями, таких как агрессивность, повышенная возбудимость, тревожная мнительность.</a:t>
            </a:r>
          </a:p>
          <a:p>
            <a:endParaRPr lang="ru-RU" sz="2800" dirty="0"/>
          </a:p>
        </p:txBody>
      </p:sp>
    </p:spTree>
    <p:extLst>
      <p:ext uri="{BB962C8B-B14F-4D97-AF65-F5344CB8AC3E}">
        <p14:creationId xmlns:p14="http://schemas.microsoft.com/office/powerpoint/2010/main" val="178656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CAC3D8-3007-4F97-88F7-2A5967C0994C}"/>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Работа в группах</a:t>
            </a:r>
          </a:p>
        </p:txBody>
      </p:sp>
      <p:sp>
        <p:nvSpPr>
          <p:cNvPr id="3" name="Объект 2">
            <a:extLst>
              <a:ext uri="{FF2B5EF4-FFF2-40B4-BE49-F238E27FC236}">
                <a16:creationId xmlns="" xmlns:a16="http://schemas.microsoft.com/office/drawing/2014/main" id="{92A98BE0-F73E-4C93-BB93-772A24D05DDE}"/>
              </a:ext>
            </a:extLst>
          </p:cNvPr>
          <p:cNvSpPr>
            <a:spLocks noGrp="1"/>
          </p:cNvSpPr>
          <p:nvPr>
            <p:ph idx="1"/>
          </p:nvPr>
        </p:nvSpPr>
        <p:spPr/>
        <p:txBody>
          <a:bodyPr>
            <a:normAutofit/>
          </a:bodyPr>
          <a:lstStyle/>
          <a:p>
            <a:r>
              <a:rPr lang="ru-RU" sz="4800" dirty="0">
                <a:latin typeface="Times New Roman" panose="02020603050405020304" pitchFamily="18" charset="0"/>
                <a:cs typeface="Times New Roman" panose="02020603050405020304" pitchFamily="18" charset="0"/>
              </a:rPr>
              <a:t>Дошкольные психологи</a:t>
            </a:r>
          </a:p>
          <a:p>
            <a:r>
              <a:rPr lang="ru-RU" sz="4800" dirty="0">
                <a:latin typeface="Times New Roman" panose="02020603050405020304" pitchFamily="18" charset="0"/>
                <a:cs typeface="Times New Roman" panose="02020603050405020304" pitchFamily="18" charset="0"/>
              </a:rPr>
              <a:t>Школьные психологи</a:t>
            </a:r>
          </a:p>
        </p:txBody>
      </p:sp>
    </p:spTree>
    <p:extLst>
      <p:ext uri="{BB962C8B-B14F-4D97-AF65-F5344CB8AC3E}">
        <p14:creationId xmlns:p14="http://schemas.microsoft.com/office/powerpoint/2010/main" val="210218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396675F-F3B1-4E91-81BD-9D191D482A31}"/>
              </a:ext>
            </a:extLst>
          </p:cNvPr>
          <p:cNvSpPr>
            <a:spLocks noGrp="1"/>
          </p:cNvSpPr>
          <p:nvPr>
            <p:ph type="title"/>
          </p:nvPr>
        </p:nvSpPr>
        <p:spPr/>
        <p:txBody>
          <a:bodyPr>
            <a:normAutofit fontScale="90000"/>
          </a:bodyPr>
          <a:lstStyle/>
          <a:p>
            <a:r>
              <a:rPr lang="ru-RU" sz="3600" dirty="0">
                <a:latin typeface="Times New Roman" panose="02020603050405020304" pitchFamily="18" charset="0"/>
                <a:cs typeface="Times New Roman" panose="02020603050405020304" pitchFamily="18" charset="0"/>
              </a:rPr>
              <a:t>Направления работы по профилактике девиантного поведения у детей с ОВЗ дошкольного возраста</a:t>
            </a:r>
          </a:p>
        </p:txBody>
      </p:sp>
      <p:sp>
        <p:nvSpPr>
          <p:cNvPr id="3" name="Объект 2">
            <a:extLst>
              <a:ext uri="{FF2B5EF4-FFF2-40B4-BE49-F238E27FC236}">
                <a16:creationId xmlns="" xmlns:a16="http://schemas.microsoft.com/office/drawing/2014/main" id="{4EB3F4E4-DBC8-4918-8E0F-7E815EAF2BB7}"/>
              </a:ext>
            </a:extLst>
          </p:cNvPr>
          <p:cNvSpPr>
            <a:spLocks noGrp="1"/>
          </p:cNvSpPr>
          <p:nvPr>
            <p:ph idx="1"/>
          </p:nvPr>
        </p:nvSpPr>
        <p:spPr>
          <a:xfrm>
            <a:off x="735169" y="2141537"/>
            <a:ext cx="10515600" cy="4351338"/>
          </a:xfrm>
        </p:spPr>
        <p:txBody>
          <a:bodyPr>
            <a:normAutofit/>
          </a:bodyPr>
          <a:lstStyle/>
          <a:p>
            <a:r>
              <a:rPr lang="ru-RU" sz="3600" dirty="0">
                <a:latin typeface="Times New Roman" panose="02020603050405020304" pitchFamily="18" charset="0"/>
                <a:cs typeface="Times New Roman" panose="02020603050405020304" pitchFamily="18" charset="0"/>
              </a:rPr>
              <a:t>Работа с </a:t>
            </a:r>
            <a:r>
              <a:rPr lang="ru-RU" sz="3600" dirty="0" smtClean="0">
                <a:latin typeface="Times New Roman" panose="02020603050405020304" pitchFamily="18" charset="0"/>
                <a:cs typeface="Times New Roman" panose="02020603050405020304" pitchFamily="18" charset="0"/>
              </a:rPr>
              <a:t>семьей.</a:t>
            </a:r>
            <a:endParaRPr lang="ru-RU" sz="3600" dirty="0">
              <a:latin typeface="Times New Roman" panose="02020603050405020304" pitchFamily="18" charset="0"/>
              <a:cs typeface="Times New Roman" panose="02020603050405020304" pitchFamily="18" charset="0"/>
            </a:endParaRPr>
          </a:p>
          <a:p>
            <a:r>
              <a:rPr lang="ru-RU" sz="3600" dirty="0">
                <a:latin typeface="Times New Roman" panose="02020603050405020304" pitchFamily="18" charset="0"/>
                <a:cs typeface="Times New Roman" panose="02020603050405020304" pitchFamily="18" charset="0"/>
              </a:rPr>
              <a:t>Работа с педагогами (воспитателями</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r>
              <a:rPr lang="ru-RU" sz="3600" dirty="0">
                <a:latin typeface="Times New Roman" panose="02020603050405020304" pitchFamily="18" charset="0"/>
                <a:cs typeface="Times New Roman" panose="02020603050405020304" pitchFamily="18" charset="0"/>
              </a:rPr>
              <a:t>Работа с </a:t>
            </a:r>
            <a:r>
              <a:rPr lang="ru-RU" sz="3600" dirty="0" smtClean="0">
                <a:latin typeface="Times New Roman" panose="02020603050405020304" pitchFamily="18" charset="0"/>
                <a:cs typeface="Times New Roman" panose="02020603050405020304" pitchFamily="18" charset="0"/>
              </a:rPr>
              <a:t>ребенком.</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28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D111088-2C81-4C75-8324-35FAFDDCDCB5}"/>
              </a:ext>
            </a:extLst>
          </p:cNvPr>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Работа с родителями</a:t>
            </a:r>
          </a:p>
        </p:txBody>
      </p:sp>
      <p:sp>
        <p:nvSpPr>
          <p:cNvPr id="3" name="Объект 2">
            <a:extLst>
              <a:ext uri="{FF2B5EF4-FFF2-40B4-BE49-F238E27FC236}">
                <a16:creationId xmlns="" xmlns:a16="http://schemas.microsoft.com/office/drawing/2014/main" id="{70DF3D03-8D3F-4167-B8E4-697CC788B481}"/>
              </a:ext>
            </a:extLst>
          </p:cNvPr>
          <p:cNvSpPr>
            <a:spLocks noGrp="1"/>
          </p:cNvSpPr>
          <p:nvPr>
            <p:ph idx="1"/>
          </p:nvPr>
        </p:nvSpPr>
        <p:spPr/>
        <p:txBody>
          <a:bodyPr>
            <a:normAutofit/>
          </a:bodyPr>
          <a:lstStyle/>
          <a:p>
            <a:r>
              <a:rPr lang="ru-RU" sz="3200" dirty="0">
                <a:latin typeface="Times New Roman" panose="02020603050405020304" pitchFamily="18" charset="0"/>
                <a:cs typeface="Times New Roman" panose="02020603050405020304" pitchFamily="18" charset="0"/>
              </a:rPr>
              <a:t>Индивидуальные консультации</a:t>
            </a:r>
          </a:p>
          <a:p>
            <a:r>
              <a:rPr lang="ru-RU" sz="3200" dirty="0">
                <a:latin typeface="Times New Roman" panose="02020603050405020304" pitchFamily="18" charset="0"/>
                <a:cs typeface="Times New Roman" panose="02020603050405020304" pitchFamily="18" charset="0"/>
              </a:rPr>
              <a:t>Проведение социально-значимых мероприятий</a:t>
            </a:r>
          </a:p>
          <a:p>
            <a:r>
              <a:rPr lang="ru-RU" sz="3200" dirty="0">
                <a:latin typeface="Times New Roman" panose="02020603050405020304" pitchFamily="18" charset="0"/>
                <a:cs typeface="Times New Roman" panose="02020603050405020304" pitchFamily="18" charset="0"/>
              </a:rPr>
              <a:t>«Семейный квест»</a:t>
            </a:r>
          </a:p>
          <a:p>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Мастер – класс, семинар-практикум</a:t>
            </a:r>
          </a:p>
          <a:p>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Круглый стол</a:t>
            </a:r>
            <a:endPar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3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69EF16F-8141-455D-AD37-E7E3F678E140}"/>
              </a:ext>
            </a:extLst>
          </p:cNvPr>
          <p:cNvSpPr>
            <a:spLocks noGrp="1"/>
          </p:cNvSpPr>
          <p:nvPr>
            <p:ph type="title" idx="4294967295"/>
          </p:nvPr>
        </p:nvSpPr>
        <p:spPr>
          <a:xfrm>
            <a:off x="190005" y="0"/>
            <a:ext cx="9613900" cy="1081088"/>
          </a:xfrm>
        </p:spPr>
        <p:txBody>
          <a:bodyPr/>
          <a:lstStyle/>
          <a:p>
            <a:r>
              <a:rPr lang="ru-RU" b="1" dirty="0">
                <a:solidFill>
                  <a:schemeClr val="bg1"/>
                </a:solidFill>
                <a:latin typeface="Times New Roman" panose="02020603050405020304" pitchFamily="18" charset="0"/>
                <a:cs typeface="Times New Roman" panose="02020603050405020304" pitchFamily="18" charset="0"/>
              </a:rPr>
              <a:t>Анкета </a:t>
            </a:r>
            <a:r>
              <a:rPr lang="ru-RU" dirty="0">
                <a:solidFill>
                  <a:schemeClr val="bg1"/>
                </a:solidFill>
                <a:latin typeface="Times New Roman" panose="02020603050405020304" pitchFamily="18" charset="0"/>
                <a:cs typeface="Times New Roman" panose="02020603050405020304" pitchFamily="18" charset="0"/>
              </a:rPr>
              <a:t>(для родителей)</a:t>
            </a:r>
          </a:p>
        </p:txBody>
      </p:sp>
      <p:graphicFrame>
        <p:nvGraphicFramePr>
          <p:cNvPr id="7" name="Объект 6"/>
          <p:cNvGraphicFramePr>
            <a:graphicFrameLocks noChangeAspect="1"/>
          </p:cNvGraphicFramePr>
          <p:nvPr>
            <p:extLst>
              <p:ext uri="{D42A27DB-BD31-4B8C-83A1-F6EECF244321}">
                <p14:modId xmlns:p14="http://schemas.microsoft.com/office/powerpoint/2010/main" val="570321777"/>
              </p:ext>
            </p:extLst>
          </p:nvPr>
        </p:nvGraphicFramePr>
        <p:xfrm>
          <a:off x="177657" y="938151"/>
          <a:ext cx="10320132" cy="7493330"/>
        </p:xfrm>
        <a:graphic>
          <a:graphicData uri="http://schemas.openxmlformats.org/presentationml/2006/ole">
            <mc:AlternateContent xmlns:mc="http://schemas.openxmlformats.org/markup-compatibility/2006">
              <mc:Choice xmlns:v="urn:schemas-microsoft-com:vml" Requires="v">
                <p:oleObj spid="_x0000_s1059" name="Документ" r:id="rId4" imgW="6078322" imgH="5600990" progId="Word.Document.12">
                  <p:embed/>
                </p:oleObj>
              </mc:Choice>
              <mc:Fallback>
                <p:oleObj name="Документ" r:id="rId4" imgW="6078322" imgH="5600990" progId="Word.Document.12">
                  <p:embed/>
                  <p:pic>
                    <p:nvPicPr>
                      <p:cNvPr id="0" name=""/>
                      <p:cNvPicPr/>
                      <p:nvPr/>
                    </p:nvPicPr>
                    <p:blipFill>
                      <a:blip r:embed="rId5"/>
                      <a:stretch>
                        <a:fillRect/>
                      </a:stretch>
                    </p:blipFill>
                    <p:spPr>
                      <a:xfrm>
                        <a:off x="177657" y="938151"/>
                        <a:ext cx="10320132" cy="7493330"/>
                      </a:xfrm>
                      <a:prstGeom prst="rect">
                        <a:avLst/>
                      </a:prstGeom>
                    </p:spPr>
                  </p:pic>
                </p:oleObj>
              </mc:Fallback>
            </mc:AlternateContent>
          </a:graphicData>
        </a:graphic>
      </p:graphicFrame>
    </p:spTree>
    <p:extLst>
      <p:ext uri="{BB962C8B-B14F-4D97-AF65-F5344CB8AC3E}">
        <p14:creationId xmlns:p14="http://schemas.microsoft.com/office/powerpoint/2010/main" val="237063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B56F83-00F9-4EC9-9E49-BB0C299ADA9A}"/>
              </a:ext>
            </a:extLst>
          </p:cNvPr>
          <p:cNvSpPr>
            <a:spLocks noGrp="1"/>
          </p:cNvSpPr>
          <p:nvPr>
            <p:ph type="title"/>
          </p:nvPr>
        </p:nvSpPr>
        <p:spPr/>
        <p:txBody>
          <a:bodyPr/>
          <a:lstStyle/>
          <a:p>
            <a:r>
              <a:rPr lang="ru-RU" b="1" dirty="0">
                <a:latin typeface="Times New Roman" panose="02020603050405020304" pitchFamily="18" charset="0"/>
                <a:cs typeface="Times New Roman" panose="02020603050405020304" pitchFamily="18" charset="0"/>
              </a:rPr>
              <a:t>Ролевая игра (ситуации для родителей)</a:t>
            </a:r>
          </a:p>
        </p:txBody>
      </p:sp>
      <p:sp>
        <p:nvSpPr>
          <p:cNvPr id="3" name="Объект 2">
            <a:extLst>
              <a:ext uri="{FF2B5EF4-FFF2-40B4-BE49-F238E27FC236}">
                <a16:creationId xmlns="" xmlns:a16="http://schemas.microsoft.com/office/drawing/2014/main" id="{C6A240D4-9111-42BF-B83B-1A68DDEAEA99}"/>
              </a:ext>
            </a:extLst>
          </p:cNvPr>
          <p:cNvSpPr>
            <a:spLocks noGrp="1"/>
          </p:cNvSpPr>
          <p:nvPr>
            <p:ph idx="1"/>
          </p:nvPr>
        </p:nvSpPr>
        <p:spPr>
          <a:xfrm>
            <a:off x="644695" y="2054432"/>
            <a:ext cx="10518110" cy="4667002"/>
          </a:xfrm>
        </p:spPr>
        <p:txBody>
          <a:bodyPr>
            <a:normAutofit fontScale="77500" lnSpcReduction="20000"/>
          </a:bodyPr>
          <a:lstStyle/>
          <a:p>
            <a:pPr marL="0" indent="0">
              <a:buNone/>
            </a:pPr>
            <a:r>
              <a:rPr lang="ru-RU" sz="2600" dirty="0">
                <a:latin typeface="Times New Roman" pitchFamily="18" charset="0"/>
                <a:cs typeface="Times New Roman" pitchFamily="18" charset="0"/>
              </a:rPr>
              <a:t>Дай-хочу!!!</a:t>
            </a:r>
          </a:p>
          <a:p>
            <a:pPr marL="0" indent="0">
              <a:buNone/>
            </a:pPr>
            <a:r>
              <a:rPr lang="ru-RU" sz="2900" dirty="0">
                <a:effectLst/>
                <a:latin typeface="Times New Roman" pitchFamily="18" charset="0"/>
                <a:cs typeface="Times New Roman" pitchFamily="18" charset="0"/>
              </a:rPr>
              <a:t>(Бродячие артисты-старик, мальчик-сирота и белый пудель </a:t>
            </a:r>
            <a:r>
              <a:rPr lang="ru-RU" sz="2900" dirty="0" err="1">
                <a:effectLst/>
                <a:latin typeface="Times New Roman" pitchFamily="18" charset="0"/>
                <a:cs typeface="Times New Roman" pitchFamily="18" charset="0"/>
              </a:rPr>
              <a:t>Арто</a:t>
            </a:r>
            <a:r>
              <a:rPr lang="ru-RU" sz="2900" dirty="0">
                <a:effectLst/>
                <a:latin typeface="Times New Roman" pitchFamily="18" charset="0"/>
                <a:cs typeface="Times New Roman" pitchFamily="18" charset="0"/>
              </a:rPr>
              <a:t> - зарабатывают себе на хлеб цирковыми представлениями на дачах богатых людей. На одной из таких дач начавшееся было представление внезапно прерывается криком мальчика лет шести, который хочет, чтобы артисты во что ба то ни стало отдали ему свою собаку… случай, конечно, крайний, но очень узнаваемый при виде детской истерики с криками «Дай-хочу!!!» в магазине игрушек)</a:t>
            </a:r>
          </a:p>
          <a:p>
            <a:pPr marL="0" indent="0">
              <a:buNone/>
            </a:pPr>
            <a:r>
              <a:rPr lang="ru-RU" sz="2900" dirty="0">
                <a:effectLst/>
                <a:latin typeface="Times New Roman" pitchFamily="18" charset="0"/>
                <a:cs typeface="Times New Roman" pitchFamily="18" charset="0"/>
              </a:rPr>
              <a:t>«- Хочу-у-а-а! – закатывался, топая ногами, кудрявый мальчик. –Мне! Хочу! Собаку-у-у! </a:t>
            </a:r>
            <a:r>
              <a:rPr lang="ru-RU" sz="2900" dirty="0" err="1">
                <a:effectLst/>
                <a:latin typeface="Times New Roman" pitchFamily="18" charset="0"/>
                <a:cs typeface="Times New Roman" pitchFamily="18" charset="0"/>
              </a:rPr>
              <a:t>Трилли</a:t>
            </a:r>
            <a:r>
              <a:rPr lang="ru-RU" sz="2900" dirty="0">
                <a:effectLst/>
                <a:latin typeface="Times New Roman" pitchFamily="18" charset="0"/>
                <a:cs typeface="Times New Roman" pitchFamily="18" charset="0"/>
              </a:rPr>
              <a:t> хочет собаку-у-у…</a:t>
            </a:r>
          </a:p>
          <a:p>
            <a:pPr marL="0" indent="0">
              <a:buNone/>
            </a:pPr>
            <a:r>
              <a:rPr lang="ru-RU" sz="2900" dirty="0">
                <a:effectLst/>
                <a:latin typeface="Times New Roman" pitchFamily="18" charset="0"/>
                <a:cs typeface="Times New Roman" pitchFamily="18" charset="0"/>
              </a:rPr>
              <a:t>- Ах, боже мой! Ах! Николай </a:t>
            </a:r>
            <a:r>
              <a:rPr lang="ru-RU" sz="2900" dirty="0" err="1">
                <a:effectLst/>
                <a:latin typeface="Times New Roman" pitchFamily="18" charset="0"/>
                <a:cs typeface="Times New Roman" pitchFamily="18" charset="0"/>
              </a:rPr>
              <a:t>Аполлоныч</a:t>
            </a:r>
            <a:r>
              <a:rPr lang="ru-RU" sz="2900" dirty="0">
                <a:effectLst/>
                <a:latin typeface="Times New Roman" pitchFamily="18" charset="0"/>
                <a:cs typeface="Times New Roman" pitchFamily="18" charset="0"/>
              </a:rPr>
              <a:t>!.. Батюшка барин!.. Успокойся, </a:t>
            </a:r>
            <a:r>
              <a:rPr lang="ru-RU" sz="2900" dirty="0" err="1">
                <a:effectLst/>
                <a:latin typeface="Times New Roman" pitchFamily="18" charset="0"/>
                <a:cs typeface="Times New Roman" pitchFamily="18" charset="0"/>
              </a:rPr>
              <a:t>Трилли</a:t>
            </a:r>
            <a:r>
              <a:rPr lang="ru-RU" sz="2900" dirty="0">
                <a:effectLst/>
                <a:latin typeface="Times New Roman" pitchFamily="18" charset="0"/>
                <a:cs typeface="Times New Roman" pitchFamily="18" charset="0"/>
              </a:rPr>
              <a:t>, умоляю тебя! – засуетились люди на балконе.</a:t>
            </a:r>
          </a:p>
          <a:p>
            <a:pPr marL="0" indent="0">
              <a:buNone/>
            </a:pPr>
            <a:r>
              <a:rPr lang="ru-RU" sz="2900" dirty="0">
                <a:effectLst/>
                <a:latin typeface="Times New Roman" pitchFamily="18" charset="0"/>
                <a:cs typeface="Times New Roman" pitchFamily="18" charset="0"/>
              </a:rPr>
              <a:t>- Собаку! Подай собаку! Хочу! Дряни, дураки!- выходил из себя мальчик.</a:t>
            </a:r>
          </a:p>
          <a:p>
            <a:pPr marL="0" indent="0">
              <a:buNone/>
            </a:pPr>
            <a:r>
              <a:rPr lang="ru-RU" sz="2900" dirty="0">
                <a:effectLst/>
                <a:latin typeface="Times New Roman" pitchFamily="18" charset="0"/>
                <a:cs typeface="Times New Roman" pitchFamily="18" charset="0"/>
              </a:rPr>
              <a:t>- Но, ангел мой, не расстраивай себя! – залепетала над ним дама в голубом капоте. – Ты хочешь погладить собачку? Ну, хорошо, хорошо, моя радость, сейчас…</a:t>
            </a:r>
          </a:p>
          <a:p>
            <a:pPr marL="0" indent="0">
              <a:buNone/>
            </a:pPr>
            <a:r>
              <a:rPr lang="ru-RU" sz="2900" dirty="0">
                <a:effectLst/>
                <a:latin typeface="Times New Roman" pitchFamily="18" charset="0"/>
                <a:cs typeface="Times New Roman" pitchFamily="18" charset="0"/>
              </a:rPr>
              <a:t>- Не хочу погладить, не хочу!- ревел </a:t>
            </a:r>
            <a:r>
              <a:rPr lang="ru-RU" sz="2900" dirty="0" err="1">
                <a:effectLst/>
                <a:latin typeface="Times New Roman" pitchFamily="18" charset="0"/>
                <a:cs typeface="Times New Roman" pitchFamily="18" charset="0"/>
              </a:rPr>
              <a:t>Трилли</a:t>
            </a:r>
            <a:r>
              <a:rPr lang="ru-RU" sz="2900" dirty="0">
                <a:effectLst/>
                <a:latin typeface="Times New Roman" pitchFamily="18" charset="0"/>
                <a:cs typeface="Times New Roman" pitchFamily="18" charset="0"/>
              </a:rPr>
              <a:t>, пуская ртом и носом пузыри. – Хочу совсем! Дураки, черти! Совсем мне! Хочу сам играть... Навсегда!»</a:t>
            </a:r>
          </a:p>
          <a:p>
            <a:endParaRPr lang="ru-RU" dirty="0"/>
          </a:p>
        </p:txBody>
      </p:sp>
    </p:spTree>
    <p:extLst>
      <p:ext uri="{BB962C8B-B14F-4D97-AF65-F5344CB8AC3E}">
        <p14:creationId xmlns:p14="http://schemas.microsoft.com/office/powerpoint/2010/main" val="593872797"/>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Берлин">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Берлин</Template>
  <TotalTime>820</TotalTime>
  <Words>824</Words>
  <Application>Microsoft Office PowerPoint</Application>
  <PresentationFormat>Широкоэкранный</PresentationFormat>
  <Paragraphs>95</Paragraphs>
  <Slides>16</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2" baseType="lpstr">
      <vt:lpstr>Arial</vt:lpstr>
      <vt:lpstr>Calibri</vt:lpstr>
      <vt:lpstr>Times New Roman</vt:lpstr>
      <vt:lpstr>Trebuchet MS</vt:lpstr>
      <vt:lpstr>Берлин</vt:lpstr>
      <vt:lpstr>Документ</vt:lpstr>
      <vt:lpstr>Психологическая поддержка обучающихся с ОВЗ с целью профилактики девиантного поведения</vt:lpstr>
      <vt:lpstr>Характерной особенностью детей с ОВЗ является незрелость эмоционально-волевой сферы - синдром психического инфантилизма. </vt:lpstr>
      <vt:lpstr>Типичные трудности у детей с ОВЗ</vt:lpstr>
      <vt:lpstr>Основные направления психолого-педагогической коррекции эмоциональных нарушений </vt:lpstr>
      <vt:lpstr>Работа в группах</vt:lpstr>
      <vt:lpstr>Направления работы по профилактике девиантного поведения у детей с ОВЗ дошкольного возраста</vt:lpstr>
      <vt:lpstr>Работа с родителями</vt:lpstr>
      <vt:lpstr>Анкета (для родителей)</vt:lpstr>
      <vt:lpstr>Ролевая игра (ситуации для родителей)</vt:lpstr>
      <vt:lpstr>Ролевая игра (ситуации для родителей)</vt:lpstr>
      <vt:lpstr>Работа с воспитателями</vt:lpstr>
      <vt:lpstr>Работа с ребенком</vt:lpstr>
      <vt:lpstr>Используемая литература:</vt:lpstr>
      <vt:lpstr>Профилактика девиантного поведения</vt:lpstr>
      <vt:lpstr>Презентация PowerPoint</vt:lpstr>
      <vt:lpstr>Благодарим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Психологическая поддержка обучающихся с целью профилактики девиантного поведения</dc:title>
  <dc:creator>User</dc:creator>
  <cp:lastModifiedBy>User</cp:lastModifiedBy>
  <cp:revision>39</cp:revision>
  <dcterms:created xsi:type="dcterms:W3CDTF">2023-01-19T11:46:43Z</dcterms:created>
  <dcterms:modified xsi:type="dcterms:W3CDTF">2023-01-27T05:02:37Z</dcterms:modified>
</cp:coreProperties>
</file>