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9" r:id="rId2"/>
    <p:sldId id="261" r:id="rId3"/>
    <p:sldId id="277" r:id="rId4"/>
    <p:sldId id="259" r:id="rId5"/>
    <p:sldId id="275" r:id="rId6"/>
    <p:sldId id="257" r:id="rId7"/>
    <p:sldId id="272" r:id="rId8"/>
    <p:sldId id="256" r:id="rId9"/>
    <p:sldId id="274" r:id="rId10"/>
    <p:sldId id="260" r:id="rId11"/>
    <p:sldId id="26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6EBE-0960-4FF5-A905-74F4A643338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B8D7-4DE0-4C60-B338-00CE8DCF7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5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33ED-08F8-43D8-AF65-36DB5270C1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8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2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7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21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9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51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1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4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9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1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3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3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2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7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0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7A69E5-6AD7-40FC-ACDF-D364837FEED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CF7F0A-6D42-4535-BD27-57924B0D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98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C77A6-68B7-4C7C-A575-C41B2EB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843148"/>
            <a:ext cx="11115304" cy="131552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площадка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разработческого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 по психолого-педагогическому сопровождению педагогов ДОУ при работе с детьми особыми образовательными потребностями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D54BFB-1050-41E9-ACC9-F1864B349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7202"/>
              </p:ext>
            </p:extLst>
          </p:nvPr>
        </p:nvGraphicFramePr>
        <p:xfrm>
          <a:off x="676893" y="2158669"/>
          <a:ext cx="10782795" cy="4620240"/>
        </p:xfrm>
        <a:graphic>
          <a:graphicData uri="http://schemas.openxmlformats.org/drawingml/2006/table">
            <a:tbl>
              <a:tblPr firstRow="1" firstCol="1" bandRow="1"/>
              <a:tblGrid>
                <a:gridCol w="10782795">
                  <a:extLst>
                    <a:ext uri="{9D8B030D-6E8A-4147-A177-3AD203B41FA5}">
                      <a16:colId xmlns:a16="http://schemas.microsoft.com/office/drawing/2014/main" val="3751850920"/>
                    </a:ext>
                  </a:extLst>
                </a:gridCol>
              </a:tblGrid>
              <a:tr h="64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</a:t>
                      </a:r>
                      <a:b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организуемые муниципальной базовой площадкой*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715085"/>
                  </a:ext>
                </a:extLst>
              </a:tr>
              <a:tr h="6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Практикум. «Своевременное выявление трудностей в развитии детей раннего возраста». 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249162"/>
                  </a:ext>
                </a:extLst>
              </a:tr>
              <a:tr h="6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Семинар. «Как помочь дошкольнику стать успешным школьником».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8793"/>
                  </a:ext>
                </a:extLst>
              </a:tr>
              <a:tr h="95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– студия.  «Кто такой ребенок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особыми образовательными потребностями и с какими трудностями он может столкнуться в образовательной организации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Пути преодоления трудностей».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76951"/>
                  </a:ext>
                </a:extLst>
              </a:tr>
              <a:tr h="6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класс. «Как адаптировать дидактический материал для развития межполушарных связей». 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649088"/>
                  </a:ext>
                </a:extLst>
              </a:tr>
              <a:tr h="540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успешных практик образовательных организаций.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8543"/>
                  </a:ext>
                </a:extLst>
              </a:tr>
            </a:tbl>
          </a:graphicData>
        </a:graphic>
      </p:graphicFrame>
      <p:pic>
        <p:nvPicPr>
          <p:cNvPr id="1026" name="Рисунок 1" descr="Описание: C:\Users\User\AppData\Local\Microsoft\Windows\INetCache\Content.Word\logo.png">
            <a:extLst>
              <a:ext uri="{FF2B5EF4-FFF2-40B4-BE49-F238E27FC236}">
                <a16:creationId xmlns:a16="http://schemas.microsoft.com/office/drawing/2014/main" id="{F57F0040-3920-4714-9177-4CDBD5DE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70359"/>
            <a:ext cx="3835730" cy="9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1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C12F-53F1-4F1F-8BCD-F4D220A8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824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трудности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B1BC0-78D9-468D-970D-6C2A52B0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0A476-B909-4B93-8CB1-264BA957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690688"/>
            <a:ext cx="4984033" cy="33200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61FBF-2968-4E27-9ED8-B261ED7E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0" y="2956618"/>
            <a:ext cx="5365404" cy="36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3850">
              <a:srgbClr val="4BB3D5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F2879E-7738-426D-9DBC-0AAE93E4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593767"/>
            <a:ext cx="10034649" cy="62108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C12F-53F1-4F1F-8BCD-F4D220A8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34" y="1"/>
            <a:ext cx="5225143" cy="593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</a:p>
        </p:txBody>
      </p:sp>
    </p:spTree>
    <p:extLst>
      <p:ext uri="{BB962C8B-B14F-4D97-AF65-F5344CB8AC3E}">
        <p14:creationId xmlns:p14="http://schemas.microsoft.com/office/powerpoint/2010/main" val="106025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2F1785-7E42-45A2-8F7D-E4520725D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50" y="249383"/>
            <a:ext cx="8534400" cy="5227342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ru-RU" sz="7700" b="1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совместными усилиями 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ru-RU" sz="7700" b="1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мы сможем помочь нашим детям  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ru-RU" sz="7700" b="1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быть успешными и счастливыми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1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25760-31AF-45BD-A52B-1F090488E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58041"/>
            <a:ext cx="10953008" cy="1676401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40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Практикум</a:t>
            </a:r>
            <a:br>
              <a:rPr lang="ru-RU" sz="2100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трудностей в развитии детей раннего возраста»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9D734DA-02FE-47D2-A54F-8439798910E6}"/>
              </a:ext>
            </a:extLst>
          </p:cNvPr>
          <p:cNvSpPr txBox="1">
            <a:spLocks/>
          </p:cNvSpPr>
          <p:nvPr/>
        </p:nvSpPr>
        <p:spPr>
          <a:xfrm>
            <a:off x="3946566" y="4423558"/>
            <a:ext cx="7920842" cy="182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r"/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Момотова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</a:t>
            </a: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 Елена Владимировна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30.11.2023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904B57-EB61-44DD-8B11-A8B1657C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8" y="2900548"/>
            <a:ext cx="4168239" cy="304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62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4A926C-E102-4D30-8C70-0EEB352B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РАННЕЙ ДИАГНОСТИКИ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ранней диагностики и помощи ребенку: обеспечить социальный, эмоциональный, интеллектуальный и физический рост маленького человека, имеющего нарушения развития, и достичь максимального успеха в раскрытии его возможностей при обучении.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раньше начинается с ребенком целенаправленная работа, тем более полной может оказаться коррекция и компенсация дефекта, а в некоторых случаях вторичные дефекты могут быть даже предупреждены.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1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5CEFB-ECBB-4357-81E9-7870488D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105" y="12979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 в своевременном выявлении трудностей у детей раннего возраста.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7E9DF9-292C-4F9F-A922-4C30A405B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2" t="4203" r="8532" b="6550"/>
          <a:stretch/>
        </p:blipFill>
        <p:spPr>
          <a:xfrm>
            <a:off x="200338" y="2201662"/>
            <a:ext cx="4630037" cy="37730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3DD401-7227-4EDB-81DA-C0458DCECBA5}"/>
              </a:ext>
            </a:extLst>
          </p:cNvPr>
          <p:cNvSpPr/>
          <p:nvPr/>
        </p:nvSpPr>
        <p:spPr>
          <a:xfrm>
            <a:off x="5191367" y="2409879"/>
            <a:ext cx="680029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 воспитателю отводится роль социального терапевта, который способен вовремя распознать педагогические и психологические проблемы ребенка, определить проблемные поля, которые могут возникнуть в процессе работы с тем или иным ребенком, а так же выстроить индивидуальный маршрут развития.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методом, которым должен владеть педагогический персонал по выявлению детей «группы риска»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    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наблюдения.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4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111628"/>
            <a:ext cx="947986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диагностического наблюдения за детьми воспитателем в группе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4B5D19-E73D-4254-856E-9A6E8090D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83" y="2467098"/>
            <a:ext cx="8534400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Долговременное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C3D50-851D-4005-942B-1C71877D3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313" y="1658737"/>
            <a:ext cx="3338004" cy="22225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3CA7C9-D56E-49C9-8ABC-47D260AF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7" y="4058657"/>
            <a:ext cx="3555130" cy="24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48255-9149-424D-8156-DC6DE929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35" y="0"/>
            <a:ext cx="10026134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нормы детей раннего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91A1C-DAF1-4329-8BF8-E7A2677C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40" y="2158340"/>
            <a:ext cx="10026133" cy="36152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практики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Сенсомоторная сфера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отзывчивость (социально-эмоциональная сфера)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6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48255-9149-424D-8156-DC6DE929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4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нормы детей раннего возраста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CB65EF5-D9ED-4C5E-857F-2825CCE13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21936"/>
              </p:ext>
            </p:extLst>
          </p:nvPr>
        </p:nvGraphicFramePr>
        <p:xfrm>
          <a:off x="296883" y="1009403"/>
          <a:ext cx="10723419" cy="5886380"/>
        </p:xfrm>
        <a:graphic>
          <a:graphicData uri="http://schemas.openxmlformats.org/drawingml/2006/table">
            <a:tbl>
              <a:tblPr firstRow="1" firstCol="1" bandRow="1"/>
              <a:tblGrid>
                <a:gridCol w="3921233">
                  <a:extLst>
                    <a:ext uri="{9D8B030D-6E8A-4147-A177-3AD203B41FA5}">
                      <a16:colId xmlns:a16="http://schemas.microsoft.com/office/drawing/2014/main" val="1534502102"/>
                    </a:ext>
                  </a:extLst>
                </a:gridCol>
                <a:gridCol w="3595441">
                  <a:extLst>
                    <a:ext uri="{9D8B030D-6E8A-4147-A177-3AD203B41FA5}">
                      <a16:colId xmlns:a16="http://schemas.microsoft.com/office/drawing/2014/main" val="3897056945"/>
                    </a:ext>
                  </a:extLst>
                </a:gridCol>
                <a:gridCol w="3206745">
                  <a:extLst>
                    <a:ext uri="{9D8B030D-6E8A-4147-A177-3AD203B41FA5}">
                      <a16:colId xmlns:a16="http://schemas.microsoft.com/office/drawing/2014/main" val="2563787281"/>
                    </a:ext>
                  </a:extLst>
                </a:gridCol>
              </a:tblGrid>
              <a:tr h="558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Параметры/ возраст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736497"/>
                  </a:ext>
                </a:extLst>
              </a:tr>
              <a:tr h="910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Жизненные практики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два года малыш уже далеко не беспомощный. Он многое умеет делать сам.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после трех лет довольно независимый и самостоятельный.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875789"/>
                  </a:ext>
                </a:extLst>
              </a:tr>
              <a:tr h="1138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навыки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два года многие дети уже умеют разговаривать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три года у ребенка наступает пик развития речи, В возрасте от трех до четырех лет малыш должен уметь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61475"/>
                  </a:ext>
                </a:extLst>
              </a:tr>
              <a:tr h="1594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Сенсомоторная сфера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двухлетнем возрасте мозг малыша активно развивается, все лучше и лучше способен координировать движения ручек и ножек. Происходит знакомство с сенсорными эталонами.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в этот период особенно любопытен, он с удовольствием изучает окружающий мир.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Ориентируется в сенсорных эталонах. Его действия скоординированы и точны.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17736"/>
                  </a:ext>
                </a:extLst>
              </a:tr>
              <a:tr h="1426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 отзывчивость (Социально-эмоциональная сфера)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столь раннем возрасте эмоционально-волевая сфера еще совершенно неразвита.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уже более адекватен в общении, может контролировать собственные эмоции, в том числе и негативные.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3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9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3A4206-B676-48F9-B1D6-7F8AB1C61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5" y="133597"/>
            <a:ext cx="11815949" cy="6590805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6961AF7-BA45-4357-976E-038102C5770D}"/>
              </a:ext>
            </a:extLst>
          </p:cNvPr>
          <p:cNvCxnSpPr/>
          <p:nvPr/>
        </p:nvCxnSpPr>
        <p:spPr>
          <a:xfrm flipH="1">
            <a:off x="2778826" y="760020"/>
            <a:ext cx="83127" cy="5106390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E324C-E27E-4564-A93F-1F2767B22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44" y="760020"/>
            <a:ext cx="336383" cy="53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8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5CEFB-ECBB-4357-81E9-7870488D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305" y="140963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78BB11D-10CD-4E8B-ACE1-71B6825C6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01866"/>
              </p:ext>
            </p:extLst>
          </p:nvPr>
        </p:nvGraphicFramePr>
        <p:xfrm>
          <a:off x="831273" y="1825625"/>
          <a:ext cx="1139856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168">
                  <a:extLst>
                    <a:ext uri="{9D8B030D-6E8A-4147-A177-3AD203B41FA5}">
                      <a16:colId xmlns:a16="http://schemas.microsoft.com/office/drawing/2014/main" val="392769054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609980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08690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Параметры\возраст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1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Жизненные практики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46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Коммуникативные навыки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Сенсомоторная сфера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6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Социально эмоциональная сфера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8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36215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777</TotalTime>
  <Words>482</Words>
  <Application>Microsoft Office PowerPoint</Application>
  <PresentationFormat>Широкоэкранный</PresentationFormat>
  <Paragraphs>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Сектор</vt:lpstr>
      <vt:lpstr>базовая площадка разработческого типа по психолого-педагогическому сопровождению педагогов ДОУ при работе с детьми особыми образовательными потребностями </vt:lpstr>
      <vt:lpstr>Практикум «Своевременное выявление трудностей в развитии детей раннего возраста»</vt:lpstr>
      <vt:lpstr>Презентация PowerPoint</vt:lpstr>
      <vt:lpstr>Роль воспитателя  в своевременном выявлении трудностей у детей раннего возраста.</vt:lpstr>
      <vt:lpstr>Виды диагностического наблюдения за детьми воспитателем в группе</vt:lpstr>
      <vt:lpstr>Возрастные нормы детей раннего возраста</vt:lpstr>
      <vt:lpstr>Возрастные нормы детей раннего возраста</vt:lpstr>
      <vt:lpstr>Презентация PowerPoint</vt:lpstr>
      <vt:lpstr>Трудности</vt:lpstr>
      <vt:lpstr>Временные трудности</vt:lpstr>
      <vt:lpstr>Алгоритм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Своевременное выявление трудностей в развитии детей раннего возраста</dc:title>
  <dc:creator>User</dc:creator>
  <cp:lastModifiedBy>User</cp:lastModifiedBy>
  <cp:revision>20</cp:revision>
  <dcterms:created xsi:type="dcterms:W3CDTF">2023-10-11T07:32:19Z</dcterms:created>
  <dcterms:modified xsi:type="dcterms:W3CDTF">2023-11-30T02:33:26Z</dcterms:modified>
</cp:coreProperties>
</file>